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4"/>
    <p:sldMasterId id="2147484115" r:id="rId5"/>
    <p:sldMasterId id="2147484151" r:id="rId6"/>
  </p:sldMasterIdLst>
  <p:notesMasterIdLst>
    <p:notesMasterId r:id="rId40"/>
  </p:notesMasterIdLst>
  <p:handoutMasterIdLst>
    <p:handoutMasterId r:id="rId41"/>
  </p:handoutMasterIdLst>
  <p:sldIdLst>
    <p:sldId id="256" r:id="rId7"/>
    <p:sldId id="269" r:id="rId8"/>
    <p:sldId id="3248" r:id="rId9"/>
    <p:sldId id="2992" r:id="rId10"/>
    <p:sldId id="3189" r:id="rId11"/>
    <p:sldId id="3190" r:id="rId12"/>
    <p:sldId id="3117" r:id="rId13"/>
    <p:sldId id="3235" r:id="rId14"/>
    <p:sldId id="3236" r:id="rId15"/>
    <p:sldId id="3214" r:id="rId16"/>
    <p:sldId id="3213" r:id="rId17"/>
    <p:sldId id="3203" r:id="rId18"/>
    <p:sldId id="3247" r:id="rId19"/>
    <p:sldId id="261" r:id="rId20"/>
    <p:sldId id="260" r:id="rId21"/>
    <p:sldId id="259" r:id="rId22"/>
    <p:sldId id="258" r:id="rId23"/>
    <p:sldId id="264" r:id="rId24"/>
    <p:sldId id="263" r:id="rId25"/>
    <p:sldId id="262" r:id="rId26"/>
    <p:sldId id="265" r:id="rId27"/>
    <p:sldId id="266" r:id="rId28"/>
    <p:sldId id="268" r:id="rId29"/>
    <p:sldId id="3249" r:id="rId30"/>
    <p:sldId id="3250" r:id="rId31"/>
    <p:sldId id="3251" r:id="rId32"/>
    <p:sldId id="3252" r:id="rId33"/>
    <p:sldId id="3253" r:id="rId34"/>
    <p:sldId id="3254" r:id="rId35"/>
    <p:sldId id="3255" r:id="rId36"/>
    <p:sldId id="267" r:id="rId37"/>
    <p:sldId id="3256" r:id="rId38"/>
    <p:sldId id="257" r:id="rId39"/>
  </p:sldIdLst>
  <p:sldSz cx="9144000" cy="5143500" type="screen16x9"/>
  <p:notesSz cx="6858000" cy="9144000"/>
  <p:defaultTextStyle>
    <a:defPPr>
      <a:defRPr lang="en-US"/>
    </a:defPPr>
    <a:lvl1pPr marL="0" algn="l" defTabSz="913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18" algn="l" defTabSz="913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34" algn="l" defTabSz="913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855" algn="l" defTabSz="913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470" algn="l" defTabSz="913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091" algn="l" defTabSz="913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709" algn="l" defTabSz="913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325" algn="l" defTabSz="913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944" algn="l" defTabSz="913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7BC190-6197-41CD-9578-2EC94CE82EF4}">
          <p14:sldIdLst>
            <p14:sldId id="256"/>
            <p14:sldId id="269"/>
            <p14:sldId id="3248"/>
            <p14:sldId id="2992"/>
            <p14:sldId id="3189"/>
            <p14:sldId id="3190"/>
            <p14:sldId id="3117"/>
            <p14:sldId id="3235"/>
            <p14:sldId id="3236"/>
            <p14:sldId id="3214"/>
            <p14:sldId id="3213"/>
            <p14:sldId id="3203"/>
            <p14:sldId id="3247"/>
            <p14:sldId id="261"/>
            <p14:sldId id="260"/>
            <p14:sldId id="259"/>
            <p14:sldId id="258"/>
            <p14:sldId id="264"/>
            <p14:sldId id="263"/>
            <p14:sldId id="262"/>
            <p14:sldId id="265"/>
            <p14:sldId id="266"/>
            <p14:sldId id="268"/>
            <p14:sldId id="3249"/>
            <p14:sldId id="3250"/>
            <p14:sldId id="3251"/>
            <p14:sldId id="3252"/>
            <p14:sldId id="3253"/>
            <p14:sldId id="3254"/>
            <p14:sldId id="3255"/>
            <p14:sldId id="267"/>
            <p14:sldId id="3256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a" initials="N" lastIdx="37" clrIdx="0">
    <p:extLst>
      <p:ext uri="{19B8F6BF-5375-455C-9EA6-DF929625EA0E}">
        <p15:presenceInfo xmlns:p15="http://schemas.microsoft.com/office/powerpoint/2012/main" userId="S::Nikola.Jovanovic@ipsos.com::bad09d9d-44ae-471b-91d6-0f517ef6b15a" providerId="AD"/>
      </p:ext>
    </p:extLst>
  </p:cmAuthor>
  <p:cmAuthor id="2" name="Marija Vranjanac" initials="MV" lastIdx="27" clrIdx="1">
    <p:extLst>
      <p:ext uri="{19B8F6BF-5375-455C-9EA6-DF929625EA0E}">
        <p15:presenceInfo xmlns:p15="http://schemas.microsoft.com/office/powerpoint/2012/main" userId="S::Marija.Vranjanac@ipsos.com::c9feba15-7ead-4834-bc27-f2f294d49a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82"/>
    <a:srgbClr val="418F47"/>
    <a:srgbClr val="001C54"/>
    <a:srgbClr val="9F1535"/>
    <a:srgbClr val="DA9E11"/>
    <a:srgbClr val="007681"/>
    <a:srgbClr val="E87722"/>
    <a:srgbClr val="222223"/>
    <a:srgbClr val="642C2C"/>
    <a:srgbClr val="5DC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49" autoAdjust="0"/>
  </p:normalViewPr>
  <p:slideViewPr>
    <p:cSldViewPr>
      <p:cViewPr varScale="1">
        <p:scale>
          <a:sx n="95" d="100"/>
          <a:sy n="95" d="100"/>
        </p:scale>
        <p:origin x="648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632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77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48272017837235E-3"/>
          <c:y val="0"/>
          <c:w val="0.99108138238573018"/>
          <c:h val="0.516751736142005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Građani</c:v>
                </c:pt>
              </c:strCache>
            </c:strRef>
          </c:tx>
          <c:spPr>
            <a:solidFill>
              <a:srgbClr val="001C54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33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Muški </c:v>
                </c:pt>
                <c:pt idx="1">
                  <c:v>Ženski</c:v>
                </c:pt>
                <c:pt idx="2">
                  <c:v>18-29</c:v>
                </c:pt>
                <c:pt idx="3">
                  <c:v>30-44</c:v>
                </c:pt>
                <c:pt idx="4">
                  <c:v>45-59</c:v>
                </c:pt>
                <c:pt idx="5">
                  <c:v>60+</c:v>
                </c:pt>
                <c:pt idx="6">
                  <c:v>Beograd</c:v>
                </c:pt>
                <c:pt idx="7">
                  <c:v>Vojvodina</c:v>
                </c:pt>
                <c:pt idx="8">
                  <c:v>Šumadija i Zapadna Srbija</c:v>
                </c:pt>
                <c:pt idx="9">
                  <c:v>Južna i Istočna Srbija</c:v>
                </c:pt>
                <c:pt idx="10">
                  <c:v>Urban </c:v>
                </c:pt>
                <c:pt idx="11">
                  <c:v>Rural</c:v>
                </c:pt>
                <c:pt idx="12">
                  <c:v>Osnovna i niže</c:v>
                </c:pt>
                <c:pt idx="13">
                  <c:v>Srednja</c:v>
                </c:pt>
                <c:pt idx="14">
                  <c:v>Viša, visoka 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45.9</c:v>
                </c:pt>
                <c:pt idx="1">
                  <c:v>54.1</c:v>
                </c:pt>
                <c:pt idx="2">
                  <c:v>19</c:v>
                </c:pt>
                <c:pt idx="3">
                  <c:v>27</c:v>
                </c:pt>
                <c:pt idx="4">
                  <c:v>24.4</c:v>
                </c:pt>
                <c:pt idx="5">
                  <c:v>29.7</c:v>
                </c:pt>
                <c:pt idx="6">
                  <c:v>24</c:v>
                </c:pt>
                <c:pt idx="7">
                  <c:v>26.8</c:v>
                </c:pt>
                <c:pt idx="8">
                  <c:v>29</c:v>
                </c:pt>
                <c:pt idx="9">
                  <c:v>20.3</c:v>
                </c:pt>
                <c:pt idx="10">
                  <c:v>59.4</c:v>
                </c:pt>
                <c:pt idx="11">
                  <c:v>40.6</c:v>
                </c:pt>
                <c:pt idx="12">
                  <c:v>27.3</c:v>
                </c:pt>
                <c:pt idx="13">
                  <c:v>55.5</c:v>
                </c:pt>
                <c:pt idx="14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E-4A3F-8BD1-CFCAA715DB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21819776"/>
        <c:axId val="21821312"/>
      </c:barChart>
      <c:catAx>
        <c:axId val="2181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34">
            <a:noFill/>
          </a:ln>
        </c:spPr>
        <c:txPr>
          <a:bodyPr rot="-54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821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821312"/>
        <c:scaling>
          <c:orientation val="minMax"/>
          <c:max val="10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1819776"/>
        <c:crosses val="autoZero"/>
        <c:crossBetween val="between"/>
      </c:valAx>
      <c:spPr>
        <a:noFill/>
        <a:ln w="2533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48272017837235E-3"/>
          <c:y val="0"/>
          <c:w val="0.99108138238573018"/>
          <c:h val="0.68481883362140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Građani</c:v>
                </c:pt>
              </c:strCache>
            </c:strRef>
          </c:tx>
          <c:spPr>
            <a:solidFill>
              <a:srgbClr val="001C54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33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Da</c:v>
                </c:pt>
                <c:pt idx="1">
                  <c:v>Ne</c:v>
                </c:pt>
                <c:pt idx="2">
                  <c:v>Mikro</c:v>
                </c:pt>
                <c:pt idx="3">
                  <c:v>Malo</c:v>
                </c:pt>
                <c:pt idx="4">
                  <c:v>Srednje+Veliko</c:v>
                </c:pt>
                <c:pt idx="5">
                  <c:v>0-10</c:v>
                </c:pt>
                <c:pt idx="6">
                  <c:v>11-50</c:v>
                </c:pt>
                <c:pt idx="7">
                  <c:v>51-250</c:v>
                </c:pt>
                <c:pt idx="8">
                  <c:v>250+</c:v>
                </c:pt>
                <c:pt idx="9">
                  <c:v>Da</c:v>
                </c:pt>
                <c:pt idx="10">
                  <c:v>Ne</c:v>
                </c:pt>
                <c:pt idx="11">
                  <c:v>Proizvodnja</c:v>
                </c:pt>
                <c:pt idx="12">
                  <c:v>Trgovina</c:v>
                </c:pt>
                <c:pt idx="13">
                  <c:v>Usluge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35.9</c:v>
                </c:pt>
                <c:pt idx="1">
                  <c:v>64.099999999999994</c:v>
                </c:pt>
                <c:pt idx="2">
                  <c:v>19</c:v>
                </c:pt>
                <c:pt idx="3">
                  <c:v>27</c:v>
                </c:pt>
                <c:pt idx="4">
                  <c:v>24.4</c:v>
                </c:pt>
                <c:pt idx="5">
                  <c:v>29.7</c:v>
                </c:pt>
                <c:pt idx="6">
                  <c:v>24</c:v>
                </c:pt>
                <c:pt idx="7">
                  <c:v>26.8</c:v>
                </c:pt>
                <c:pt idx="8">
                  <c:v>29</c:v>
                </c:pt>
                <c:pt idx="9">
                  <c:v>18</c:v>
                </c:pt>
                <c:pt idx="10">
                  <c:v>82</c:v>
                </c:pt>
                <c:pt idx="11">
                  <c:v>26.9</c:v>
                </c:pt>
                <c:pt idx="12">
                  <c:v>33.5</c:v>
                </c:pt>
                <c:pt idx="13">
                  <c:v>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E-4A3F-8BD1-CFCAA715DB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21819776"/>
        <c:axId val="21821312"/>
      </c:barChart>
      <c:catAx>
        <c:axId val="2181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34">
            <a:noFill/>
          </a:ln>
        </c:spPr>
        <c:txPr>
          <a:bodyPr rot="-54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821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821312"/>
        <c:scaling>
          <c:orientation val="minMax"/>
          <c:max val="10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1819776"/>
        <c:crosses val="autoZero"/>
        <c:crossBetween val="between"/>
      </c:valAx>
      <c:spPr>
        <a:noFill/>
        <a:ln w="2533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960742235336654E-3"/>
          <c:y val="0"/>
          <c:w val="0.99108138238573018"/>
          <c:h val="0.41849049586851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Naručioci</c:v>
                </c:pt>
              </c:strCache>
            </c:strRef>
          </c:tx>
          <c:spPr>
            <a:solidFill>
              <a:srgbClr val="001C54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33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Beograd</c:v>
                </c:pt>
                <c:pt idx="1">
                  <c:v>Vojvodina</c:v>
                </c:pt>
                <c:pt idx="2">
                  <c:v>Šumadija i Zapadna Srbija</c:v>
                </c:pt>
                <c:pt idx="3">
                  <c:v>Južna i Istočna Srbija</c:v>
                </c:pt>
                <c:pt idx="4">
                  <c:v>Do 50</c:v>
                </c:pt>
                <c:pt idx="5">
                  <c:v>Od 51 do 200</c:v>
                </c:pt>
                <c:pt idx="6">
                  <c:v>Preko 200</c:v>
                </c:pt>
                <c:pt idx="7">
                  <c:v>Odbija da odgovori</c:v>
                </c:pt>
                <c:pt idx="8">
                  <c:v>Javno preduzeće</c:v>
                </c:pt>
                <c:pt idx="9">
                  <c:v>Ministarstvo / posebna organizacija</c:v>
                </c:pt>
                <c:pt idx="10">
                  <c:v>Lokalna samouprava</c:v>
                </c:pt>
                <c:pt idx="11">
                  <c:v>Pravosudni organi/Obrazovne ustanove/Zdravstvene ustanove</c:v>
                </c:pt>
                <c:pt idx="12">
                  <c:v>Samostalni i nezavisni državni organi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35.5</c:v>
                </c:pt>
                <c:pt idx="1">
                  <c:v>18.100000000000001</c:v>
                </c:pt>
                <c:pt idx="2">
                  <c:v>30.3</c:v>
                </c:pt>
                <c:pt idx="3">
                  <c:v>16.100000000000001</c:v>
                </c:pt>
                <c:pt idx="4">
                  <c:v>25.8</c:v>
                </c:pt>
                <c:pt idx="5">
                  <c:v>42.6</c:v>
                </c:pt>
                <c:pt idx="6">
                  <c:v>20.6</c:v>
                </c:pt>
                <c:pt idx="7">
                  <c:v>11</c:v>
                </c:pt>
                <c:pt idx="8">
                  <c:v>26.5</c:v>
                </c:pt>
                <c:pt idx="9">
                  <c:v>18.8</c:v>
                </c:pt>
                <c:pt idx="10">
                  <c:v>21.3</c:v>
                </c:pt>
                <c:pt idx="11">
                  <c:v>31.7</c:v>
                </c:pt>
                <c:pt idx="12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E-4A3F-8BD1-CFCAA715DB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21819776"/>
        <c:axId val="21821312"/>
      </c:barChart>
      <c:catAx>
        <c:axId val="2181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34">
            <a:noFill/>
          </a:ln>
        </c:spPr>
        <c:txPr>
          <a:bodyPr rot="-54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821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821312"/>
        <c:scaling>
          <c:orientation val="minMax"/>
          <c:max val="10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1819776"/>
        <c:crosses val="autoZero"/>
        <c:crossBetween val="between"/>
      </c:valAx>
      <c:spPr>
        <a:noFill/>
        <a:ln w="2533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91043778534436"/>
          <c:y val="0.18746267125420921"/>
          <c:w val="0.67089558857609344"/>
          <c:h val="0.796045457146247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Nimalo</c:v>
                </c:pt>
              </c:strCache>
            </c:strRef>
          </c:tx>
          <c:spPr>
            <a:solidFill>
              <a:srgbClr val="9F1535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AB-44A7-9306-DF5DCF9CDAD0}"/>
                </c:ext>
              </c:extLst>
            </c:dLbl>
            <c:numFmt formatCode="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Kriterijum kvaliteta</c:v>
                </c:pt>
                <c:pt idx="1">
                  <c:v>Kriterijum troškovi životnog ciklusa</c:v>
                </c:pt>
                <c:pt idx="2">
                  <c:v>Ekološki kriterijumi</c:v>
                </c:pt>
                <c:pt idx="3">
                  <c:v>Kriterijum energetske efikasnosti</c:v>
                </c:pt>
                <c:pt idx="4">
                  <c:v>Kriterijum socijalne inkluzije</c:v>
                </c:pt>
                <c:pt idx="5">
                  <c:v>Kriterijum rodne ravnopravnosti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2.6</c:v>
                </c:pt>
                <c:pt idx="1">
                  <c:v>12.9</c:v>
                </c:pt>
                <c:pt idx="2">
                  <c:v>12.3</c:v>
                </c:pt>
                <c:pt idx="3">
                  <c:v>14.2</c:v>
                </c:pt>
                <c:pt idx="4">
                  <c:v>19.399999999999999</c:v>
                </c:pt>
                <c:pt idx="5">
                  <c:v>25.2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AB-44A7-9306-DF5DCF9CDA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rgbClr val="EB5A3D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Kriterijum kvaliteta</c:v>
                </c:pt>
                <c:pt idx="1">
                  <c:v>Kriterijum troškovi životnog ciklusa</c:v>
                </c:pt>
                <c:pt idx="2">
                  <c:v>Ekološki kriterijumi</c:v>
                </c:pt>
                <c:pt idx="3">
                  <c:v>Kriterijum energetske efikasnosti</c:v>
                </c:pt>
                <c:pt idx="4">
                  <c:v>Kriterijum socijalne inkluzije</c:v>
                </c:pt>
                <c:pt idx="5">
                  <c:v>Kriterijum rodne ravnopravnosti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10.3</c:v>
                </c:pt>
                <c:pt idx="1">
                  <c:v>23.9</c:v>
                </c:pt>
                <c:pt idx="2">
                  <c:v>25.2</c:v>
                </c:pt>
                <c:pt idx="3">
                  <c:v>27.1</c:v>
                </c:pt>
                <c:pt idx="4">
                  <c:v>25.8</c:v>
                </c:pt>
                <c:pt idx="5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AB-44A7-9306-DF5DCF9CDA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zna/ Odbija da odgovori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Kriterijum kvaliteta</c:v>
                </c:pt>
                <c:pt idx="1">
                  <c:v>Kriterijum troškovi životnog ciklusa</c:v>
                </c:pt>
                <c:pt idx="2">
                  <c:v>Ekološki kriterijumi</c:v>
                </c:pt>
                <c:pt idx="3">
                  <c:v>Kriterijum energetske efikasnosti</c:v>
                </c:pt>
                <c:pt idx="4">
                  <c:v>Kriterijum socijalne inkluzije</c:v>
                </c:pt>
                <c:pt idx="5">
                  <c:v>Kriterijum rodne ravnopravnosti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0.6</c:v>
                </c:pt>
                <c:pt idx="1">
                  <c:v>1.3</c:v>
                </c:pt>
                <c:pt idx="2">
                  <c:v>2.6</c:v>
                </c:pt>
                <c:pt idx="3">
                  <c:v>3.2</c:v>
                </c:pt>
                <c:pt idx="4">
                  <c:v>3.9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AB-44A7-9306-DF5DCF9CDAD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Donekle</c:v>
                </c:pt>
              </c:strCache>
            </c:strRef>
          </c:tx>
          <c:spPr>
            <a:solidFill>
              <a:srgbClr val="007681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Kriterijum kvaliteta</c:v>
                </c:pt>
                <c:pt idx="1">
                  <c:v>Kriterijum troškovi životnog ciklusa</c:v>
                </c:pt>
                <c:pt idx="2">
                  <c:v>Ekološki kriterijumi</c:v>
                </c:pt>
                <c:pt idx="3">
                  <c:v>Kriterijum energetske efikasnosti</c:v>
                </c:pt>
                <c:pt idx="4">
                  <c:v>Kriterijum socijalne inkluzije</c:v>
                </c:pt>
                <c:pt idx="5">
                  <c:v>Kriterijum rodne ravnopravnosti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44.5</c:v>
                </c:pt>
                <c:pt idx="1">
                  <c:v>48.4</c:v>
                </c:pt>
                <c:pt idx="2">
                  <c:v>41.9</c:v>
                </c:pt>
                <c:pt idx="3">
                  <c:v>33.5</c:v>
                </c:pt>
                <c:pt idx="4">
                  <c:v>31</c:v>
                </c:pt>
                <c:pt idx="5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AB-44A7-9306-DF5DCF9CDAD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 velikoj meri</c:v>
                </c:pt>
              </c:strCache>
            </c:strRef>
          </c:tx>
          <c:spPr>
            <a:solidFill>
              <a:srgbClr val="001C54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Kriterijum kvaliteta</c:v>
                </c:pt>
                <c:pt idx="1">
                  <c:v>Kriterijum troškovi životnog ciklusa</c:v>
                </c:pt>
                <c:pt idx="2">
                  <c:v>Ekološki kriterijumi</c:v>
                </c:pt>
                <c:pt idx="3">
                  <c:v>Kriterijum energetske efikasnosti</c:v>
                </c:pt>
                <c:pt idx="4">
                  <c:v>Kriterijum socijalne inkluzije</c:v>
                </c:pt>
                <c:pt idx="5">
                  <c:v>Kriterijum rodne ravnopravnosti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41.9</c:v>
                </c:pt>
                <c:pt idx="1">
                  <c:v>13.5</c:v>
                </c:pt>
                <c:pt idx="2">
                  <c:v>18.100000000000001</c:v>
                </c:pt>
                <c:pt idx="3">
                  <c:v>21.9</c:v>
                </c:pt>
                <c:pt idx="4">
                  <c:v>20</c:v>
                </c:pt>
                <c:pt idx="5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D9-4CE2-A9A9-ADC4BBD00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64627968"/>
        <c:axId val="164629504"/>
      </c:barChart>
      <c:catAx>
        <c:axId val="1646279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+mn-lt"/>
                <a:cs typeface="Calibri" panose="020F0502020204030204" pitchFamily="34" charset="0"/>
              </a:defRPr>
            </a:pPr>
            <a:endParaRPr lang="en-US"/>
          </a:p>
        </c:txPr>
        <c:crossAx val="164629504"/>
        <c:crosses val="autoZero"/>
        <c:auto val="1"/>
        <c:lblAlgn val="ctr"/>
        <c:lblOffset val="100"/>
        <c:noMultiLvlLbl val="0"/>
      </c:catAx>
      <c:valAx>
        <c:axId val="1646295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646279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859665336296582"/>
          <c:y val="3.0161676680481864E-2"/>
          <c:w val="0.69040754918923719"/>
          <c:h val="0.17148278780577661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91043778534436"/>
          <c:y val="0.18746267125420921"/>
          <c:w val="0.67089558857609344"/>
          <c:h val="0.796045457146247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Nikad</c:v>
                </c:pt>
              </c:strCache>
            </c:strRef>
          </c:tx>
          <c:spPr>
            <a:solidFill>
              <a:srgbClr val="9F1535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AB-44A7-9306-DF5DCF9CDAD0}"/>
                </c:ext>
              </c:extLst>
            </c:dLbl>
            <c:numFmt formatCode="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Kriterijum kvaliteta</c:v>
                </c:pt>
                <c:pt idx="1">
                  <c:v>Ekološki kriterijumi</c:v>
                </c:pt>
                <c:pt idx="2">
                  <c:v>Kriterijum energetske efikasnosti</c:v>
                </c:pt>
                <c:pt idx="3">
                  <c:v>Kriterijum troškovi životnog ciklusa</c:v>
                </c:pt>
                <c:pt idx="4">
                  <c:v>Kriterijum rodne ravnopravnosti</c:v>
                </c:pt>
                <c:pt idx="5">
                  <c:v>Kriterijum socijalne inkluzije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9.3000000000000007</c:v>
                </c:pt>
                <c:pt idx="1">
                  <c:v>31.6</c:v>
                </c:pt>
                <c:pt idx="2">
                  <c:v>32.299999999999997</c:v>
                </c:pt>
                <c:pt idx="3">
                  <c:v>34.799999999999997</c:v>
                </c:pt>
                <c:pt idx="4">
                  <c:v>49.1</c:v>
                </c:pt>
                <c:pt idx="5">
                  <c:v>43.2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AB-44A7-9306-DF5DCF9CDA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Retko</c:v>
                </c:pt>
              </c:strCache>
            </c:strRef>
          </c:tx>
          <c:spPr>
            <a:solidFill>
              <a:srgbClr val="EB5A3D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Kriterijum kvaliteta</c:v>
                </c:pt>
                <c:pt idx="1">
                  <c:v>Ekološki kriterijumi</c:v>
                </c:pt>
                <c:pt idx="2">
                  <c:v>Kriterijum energetske efikasnosti</c:v>
                </c:pt>
                <c:pt idx="3">
                  <c:v>Kriterijum troškovi životnog ciklusa</c:v>
                </c:pt>
                <c:pt idx="4">
                  <c:v>Kriterijum rodne ravnopravnosti</c:v>
                </c:pt>
                <c:pt idx="5">
                  <c:v>Kriterijum socijalne inkluzije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19.899999999999999</c:v>
                </c:pt>
                <c:pt idx="1">
                  <c:v>27.9</c:v>
                </c:pt>
                <c:pt idx="2">
                  <c:v>27.8</c:v>
                </c:pt>
                <c:pt idx="3">
                  <c:v>28.9</c:v>
                </c:pt>
                <c:pt idx="4">
                  <c:v>19</c:v>
                </c:pt>
                <c:pt idx="5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AB-44A7-9306-DF5DCF9CDA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Ponekad </c:v>
                </c:pt>
              </c:strCache>
            </c:strRef>
          </c:tx>
          <c:spPr>
            <a:solidFill>
              <a:srgbClr val="DA9E11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Kriterijum kvaliteta</c:v>
                </c:pt>
                <c:pt idx="1">
                  <c:v>Ekološki kriterijumi</c:v>
                </c:pt>
                <c:pt idx="2">
                  <c:v>Kriterijum energetske efikasnosti</c:v>
                </c:pt>
                <c:pt idx="3">
                  <c:v>Kriterijum troškovi životnog ciklusa</c:v>
                </c:pt>
                <c:pt idx="4">
                  <c:v>Kriterijum rodne ravnopravnosti</c:v>
                </c:pt>
                <c:pt idx="5">
                  <c:v>Kriterijum socijalne inkluzije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31.1</c:v>
                </c:pt>
                <c:pt idx="1">
                  <c:v>14</c:v>
                </c:pt>
                <c:pt idx="2">
                  <c:v>14.3</c:v>
                </c:pt>
                <c:pt idx="3">
                  <c:v>13.3</c:v>
                </c:pt>
                <c:pt idx="4">
                  <c:v>7.8</c:v>
                </c:pt>
                <c:pt idx="5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AB-44A7-9306-DF5DCF9CDAD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Nije primenjivo/Ne zna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Kriterijum kvaliteta</c:v>
                </c:pt>
                <c:pt idx="1">
                  <c:v>Ekološki kriterijumi</c:v>
                </c:pt>
                <c:pt idx="2">
                  <c:v>Kriterijum energetske efikasnosti</c:v>
                </c:pt>
                <c:pt idx="3">
                  <c:v>Kriterijum troškovi životnog ciklusa</c:v>
                </c:pt>
                <c:pt idx="4">
                  <c:v>Kriterijum rodne ravnopravnosti</c:v>
                </c:pt>
                <c:pt idx="5">
                  <c:v>Kriterijum socijalne inkluzije</c:v>
                </c:pt>
              </c:strCache>
            </c:strRef>
          </c:cat>
          <c:val>
            <c:numRef>
              <c:f>Sheet1!$E$2:$E$7</c:f>
              <c:numCache>
                <c:formatCode>0.0</c:formatCode>
                <c:ptCount val="6"/>
                <c:pt idx="0">
                  <c:v>4.5999999999999996</c:v>
                </c:pt>
                <c:pt idx="1">
                  <c:v>5.9</c:v>
                </c:pt>
                <c:pt idx="2">
                  <c:v>7.6</c:v>
                </c:pt>
                <c:pt idx="3">
                  <c:v>10.4</c:v>
                </c:pt>
                <c:pt idx="4">
                  <c:v>12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AB-44A7-9306-DF5DCF9CDAD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Često </c:v>
                </c:pt>
              </c:strCache>
            </c:strRef>
          </c:tx>
          <c:spPr>
            <a:solidFill>
              <a:srgbClr val="007681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Kriterijum kvaliteta</c:v>
                </c:pt>
                <c:pt idx="1">
                  <c:v>Ekološki kriterijumi</c:v>
                </c:pt>
                <c:pt idx="2">
                  <c:v>Kriterijum energetske efikasnosti</c:v>
                </c:pt>
                <c:pt idx="3">
                  <c:v>Kriterijum troškovi životnog ciklusa</c:v>
                </c:pt>
                <c:pt idx="4">
                  <c:v>Kriterijum rodne ravnopravnosti</c:v>
                </c:pt>
                <c:pt idx="5">
                  <c:v>Kriterijum socijalne inkluzije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21.2</c:v>
                </c:pt>
                <c:pt idx="1">
                  <c:v>15.4</c:v>
                </c:pt>
                <c:pt idx="2">
                  <c:v>10.5</c:v>
                </c:pt>
                <c:pt idx="3">
                  <c:v>7.4</c:v>
                </c:pt>
                <c:pt idx="4">
                  <c:v>6</c:v>
                </c:pt>
                <c:pt idx="5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D9-4CE2-A9A9-ADC4BBD00A5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Uvek</c:v>
                </c:pt>
              </c:strCache>
            </c:strRef>
          </c:tx>
          <c:spPr>
            <a:solidFill>
              <a:srgbClr val="001C54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Kriterijum kvaliteta</c:v>
                </c:pt>
                <c:pt idx="1">
                  <c:v>Ekološki kriterijumi</c:v>
                </c:pt>
                <c:pt idx="2">
                  <c:v>Kriterijum energetske efikasnosti</c:v>
                </c:pt>
                <c:pt idx="3">
                  <c:v>Kriterijum troškovi životnog ciklusa</c:v>
                </c:pt>
                <c:pt idx="4">
                  <c:v>Kriterijum rodne ravnopravnosti</c:v>
                </c:pt>
                <c:pt idx="5">
                  <c:v>Kriterijum socijalne inkluzije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13.9</c:v>
                </c:pt>
                <c:pt idx="1">
                  <c:v>5.0999999999999996</c:v>
                </c:pt>
                <c:pt idx="2">
                  <c:v>7.5</c:v>
                </c:pt>
                <c:pt idx="3">
                  <c:v>5.2</c:v>
                </c:pt>
                <c:pt idx="4">
                  <c:v>6</c:v>
                </c:pt>
                <c:pt idx="5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6B-4D3E-9AB1-F042076E0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64627968"/>
        <c:axId val="164629504"/>
      </c:barChart>
      <c:catAx>
        <c:axId val="1646279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+mn-lt"/>
                <a:cs typeface="Calibri" panose="020F0502020204030204" pitchFamily="34" charset="0"/>
              </a:defRPr>
            </a:pPr>
            <a:endParaRPr lang="en-US"/>
          </a:p>
        </c:txPr>
        <c:crossAx val="164629504"/>
        <c:crosses val="autoZero"/>
        <c:auto val="1"/>
        <c:lblAlgn val="ctr"/>
        <c:lblOffset val="100"/>
        <c:noMultiLvlLbl val="0"/>
      </c:catAx>
      <c:valAx>
        <c:axId val="1646295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646279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504206168066963"/>
          <c:y val="3.0161676680481864E-2"/>
          <c:w val="0.66189020607095517"/>
          <c:h val="0.1161236426874410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370701010410126"/>
          <c:y val="0.18746267125420921"/>
          <c:w val="0.72629287510656759"/>
          <c:h val="0.796045457146247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Uopšte nije važno</c:v>
                </c:pt>
              </c:strCache>
            </c:strRef>
          </c:tx>
          <c:spPr>
            <a:solidFill>
              <a:srgbClr val="9F1535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AB-44A7-9306-DF5DCF9CDAD0}"/>
                </c:ext>
              </c:extLst>
            </c:dLbl>
            <c:numFmt formatCode="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Kriterijum kvaliteta</c:v>
                </c:pt>
                <c:pt idx="1">
                  <c:v>Kriterijum energetske efikasnosti</c:v>
                </c:pt>
                <c:pt idx="2">
                  <c:v>Ekološki kriterijumi</c:v>
                </c:pt>
                <c:pt idx="3">
                  <c:v>Kriterijum troškovi životnog ciklusa</c:v>
                </c:pt>
                <c:pt idx="4">
                  <c:v>Kriterijum socijalne inkluzije</c:v>
                </c:pt>
                <c:pt idx="5">
                  <c:v>Kriterijum rodne ravnopravnosti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6</c:v>
                </c:pt>
                <c:pt idx="2">
                  <c:v>7.4</c:v>
                </c:pt>
                <c:pt idx="3">
                  <c:v>8.1999999999999993</c:v>
                </c:pt>
                <c:pt idx="4">
                  <c:v>19</c:v>
                </c:pt>
                <c:pt idx="5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AB-44A7-9306-DF5DCF9CDA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Uglavnom nije važno</c:v>
                </c:pt>
              </c:strCache>
            </c:strRef>
          </c:tx>
          <c:spPr>
            <a:solidFill>
              <a:srgbClr val="EB5A3D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Kriterijum kvaliteta</c:v>
                </c:pt>
                <c:pt idx="1">
                  <c:v>Kriterijum energetske efikasnosti</c:v>
                </c:pt>
                <c:pt idx="2">
                  <c:v>Ekološki kriterijumi</c:v>
                </c:pt>
                <c:pt idx="3">
                  <c:v>Kriterijum troškovi životnog ciklusa</c:v>
                </c:pt>
                <c:pt idx="4">
                  <c:v>Kriterijum socijalne inkluzije</c:v>
                </c:pt>
                <c:pt idx="5">
                  <c:v>Kriterijum rodne ravnopravnosti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1.8</c:v>
                </c:pt>
                <c:pt idx="1">
                  <c:v>7.2</c:v>
                </c:pt>
                <c:pt idx="2">
                  <c:v>8.8000000000000007</c:v>
                </c:pt>
                <c:pt idx="3">
                  <c:v>7.7</c:v>
                </c:pt>
                <c:pt idx="4">
                  <c:v>15.5</c:v>
                </c:pt>
                <c:pt idx="5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AB-44A7-9306-DF5DCF9CDA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zna/Odbija da odgovori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Kriterijum kvaliteta</c:v>
                </c:pt>
                <c:pt idx="1">
                  <c:v>Kriterijum energetske efikasnosti</c:v>
                </c:pt>
                <c:pt idx="2">
                  <c:v>Ekološki kriterijumi</c:v>
                </c:pt>
                <c:pt idx="3">
                  <c:v>Kriterijum troškovi životnog ciklusa</c:v>
                </c:pt>
                <c:pt idx="4">
                  <c:v>Kriterijum socijalne inkluzije</c:v>
                </c:pt>
                <c:pt idx="5">
                  <c:v>Kriterijum rodne ravnopravnosti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1.8</c:v>
                </c:pt>
                <c:pt idx="1">
                  <c:v>1.7</c:v>
                </c:pt>
                <c:pt idx="2">
                  <c:v>0.9</c:v>
                </c:pt>
                <c:pt idx="3">
                  <c:v>1.9</c:v>
                </c:pt>
                <c:pt idx="4">
                  <c:v>9</c:v>
                </c:pt>
                <c:pt idx="5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AB-44A7-9306-DF5DCF9CDAD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Uglavnom je važno</c:v>
                </c:pt>
              </c:strCache>
            </c:strRef>
          </c:tx>
          <c:spPr>
            <a:solidFill>
              <a:srgbClr val="007681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Kriterijum kvaliteta</c:v>
                </c:pt>
                <c:pt idx="1">
                  <c:v>Kriterijum energetske efikasnosti</c:v>
                </c:pt>
                <c:pt idx="2">
                  <c:v>Ekološki kriterijumi</c:v>
                </c:pt>
                <c:pt idx="3">
                  <c:v>Kriterijum troškovi životnog ciklusa</c:v>
                </c:pt>
                <c:pt idx="4">
                  <c:v>Kriterijum socijalne inkluzije</c:v>
                </c:pt>
                <c:pt idx="5">
                  <c:v>Kriterijum rodne ravnopravnosti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19.100000000000001</c:v>
                </c:pt>
                <c:pt idx="1">
                  <c:v>36</c:v>
                </c:pt>
                <c:pt idx="2">
                  <c:v>33.4</c:v>
                </c:pt>
                <c:pt idx="3">
                  <c:v>42.1</c:v>
                </c:pt>
                <c:pt idx="4">
                  <c:v>33.6</c:v>
                </c:pt>
                <c:pt idx="5">
                  <c:v>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AB-44A7-9306-DF5DCF9CDAD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Veoma je važno</c:v>
                </c:pt>
              </c:strCache>
            </c:strRef>
          </c:tx>
          <c:spPr>
            <a:solidFill>
              <a:srgbClr val="001C54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Kriterijum kvaliteta</c:v>
                </c:pt>
                <c:pt idx="1">
                  <c:v>Kriterijum energetske efikasnosti</c:v>
                </c:pt>
                <c:pt idx="2">
                  <c:v>Ekološki kriterijumi</c:v>
                </c:pt>
                <c:pt idx="3">
                  <c:v>Kriterijum troškovi životnog ciklusa</c:v>
                </c:pt>
                <c:pt idx="4">
                  <c:v>Kriterijum socijalne inkluzije</c:v>
                </c:pt>
                <c:pt idx="5">
                  <c:v>Kriterijum rodne ravnopravnosti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74.400000000000006</c:v>
                </c:pt>
                <c:pt idx="1">
                  <c:v>49.1</c:v>
                </c:pt>
                <c:pt idx="2">
                  <c:v>49.5</c:v>
                </c:pt>
                <c:pt idx="3">
                  <c:v>40.1</c:v>
                </c:pt>
                <c:pt idx="4">
                  <c:v>22.9</c:v>
                </c:pt>
                <c:pt idx="5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D9-4CE2-A9A9-ADC4BBD00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64627968"/>
        <c:axId val="164629504"/>
      </c:barChart>
      <c:catAx>
        <c:axId val="1646279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latin typeface="+mn-lt"/>
                <a:cs typeface="Calibri" panose="020F0502020204030204" pitchFamily="34" charset="0"/>
              </a:defRPr>
            </a:pPr>
            <a:endParaRPr lang="en-US"/>
          </a:p>
        </c:txPr>
        <c:crossAx val="164629504"/>
        <c:crosses val="autoZero"/>
        <c:auto val="1"/>
        <c:lblAlgn val="ctr"/>
        <c:lblOffset val="100"/>
        <c:noMultiLvlLbl val="0"/>
      </c:catAx>
      <c:valAx>
        <c:axId val="1646295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646279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557108578382733"/>
          <c:y val="2.2621257510361398E-2"/>
          <c:w val="0.88442891421617265"/>
          <c:h val="0.14101364811237421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8926543777795"/>
          <c:y val="0"/>
          <c:w val="0.63150933303354773"/>
          <c:h val="0.986517919418803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Svi odgovori</c:v>
                </c:pt>
              </c:strCache>
            </c:strRef>
          </c:tx>
          <c:spPr>
            <a:solidFill>
              <a:srgbClr val="007681"/>
            </a:solidFill>
            <a:ln w="18540">
              <a:solidFill>
                <a:srgbClr val="FFFFFF"/>
              </a:solidFill>
              <a:prstDash val="solid"/>
            </a:ln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314-48F7-91B2-85D58C8F2121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314-48F7-91B2-85D58C8F212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314-48F7-91B2-85D58C8F2121}"/>
              </c:ext>
            </c:extLst>
          </c:dPt>
          <c:dLbls>
            <c:dLbl>
              <c:idx val="11"/>
              <c:numFmt formatCode="0.0&quot;%&quot;" sourceLinked="0"/>
              <c:spPr>
                <a:noFill/>
                <a:ln w="3708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314-48F7-91B2-85D58C8F2121}"/>
                </c:ext>
              </c:extLst>
            </c:dLbl>
            <c:dLbl>
              <c:idx val="12"/>
              <c:numFmt formatCode="0.0&quot;%&quot;" sourceLinked="0"/>
              <c:spPr>
                <a:noFill/>
                <a:ln w="3708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314-48F7-91B2-85D58C8F2121}"/>
                </c:ext>
              </c:extLst>
            </c:dLbl>
            <c:dLbl>
              <c:idx val="27"/>
              <c:layout>
                <c:manualLayout>
                  <c:xMode val="edge"/>
                  <c:yMode val="edge"/>
                  <c:x val="0.33407325194228638"/>
                  <c:y val="0.81418092909535456"/>
                </c:manualLayout>
              </c:layout>
              <c:numFmt formatCode="0&quot;%&quot;" sourceLinked="0"/>
              <c:spPr>
                <a:noFill/>
                <a:ln w="3708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14-48F7-91B2-85D58C8F2121}"/>
                </c:ext>
              </c:extLst>
            </c:dLbl>
            <c:dLbl>
              <c:idx val="28"/>
              <c:layout>
                <c:manualLayout>
                  <c:xMode val="edge"/>
                  <c:yMode val="edge"/>
                  <c:x val="0.33074361820199777"/>
                  <c:y val="0.8386308068459658"/>
                </c:manualLayout>
              </c:layout>
              <c:numFmt formatCode="0&quot;%&quot;" sourceLinked="0"/>
              <c:spPr>
                <a:noFill/>
                <a:ln w="3708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314-48F7-91B2-85D58C8F2121}"/>
                </c:ext>
              </c:extLst>
            </c:dLbl>
            <c:numFmt formatCode="0&quot;%&quot;" sourceLinked="0"/>
            <c:spPr>
              <a:noFill/>
              <a:ln w="3708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Kriterijum kvaliteta</c:v>
                </c:pt>
                <c:pt idx="1">
                  <c:v>Kriterijum troškova</c:v>
                </c:pt>
                <c:pt idx="2">
                  <c:v>Ekološki kriterijumi</c:v>
                </c:pt>
                <c:pt idx="3">
                  <c:v>Kriterijum energetske efikasnosti</c:v>
                </c:pt>
                <c:pt idx="4">
                  <c:v>Kriterijum rodne ravnopravnosti</c:v>
                </c:pt>
                <c:pt idx="5">
                  <c:v>Kriterijum socijalne inkluzije</c:v>
                </c:pt>
              </c:strCache>
            </c:strRef>
          </c:cat>
          <c:val>
            <c:numRef>
              <c:f>Sheet1!$B$2:$B$7</c:f>
              <c:numCache>
                <c:formatCode>#0.0</c:formatCode>
                <c:ptCount val="6"/>
                <c:pt idx="0">
                  <c:v>83.3</c:v>
                </c:pt>
                <c:pt idx="1">
                  <c:v>70.099999999999994</c:v>
                </c:pt>
                <c:pt idx="2">
                  <c:v>53.6</c:v>
                </c:pt>
                <c:pt idx="3">
                  <c:v>37.1</c:v>
                </c:pt>
                <c:pt idx="4">
                  <c:v>21.2</c:v>
                </c:pt>
                <c:pt idx="5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314-48F7-91B2-85D58C8F21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Prvi odgovor</c:v>
                </c:pt>
              </c:strCache>
            </c:strRef>
          </c:tx>
          <c:spPr>
            <a:solidFill>
              <a:srgbClr val="001C54"/>
            </a:solidFill>
            <a:ln w="18540">
              <a:solidFill>
                <a:srgbClr val="FFFFFF"/>
              </a:solidFill>
              <a:prstDash val="solid"/>
            </a:ln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314-48F7-91B2-85D58C8F2121}"/>
              </c:ext>
            </c:extLst>
          </c:dPt>
          <c:dLbls>
            <c:dLbl>
              <c:idx val="6"/>
              <c:layout>
                <c:manualLayout>
                  <c:x val="1.4688875267432064E-3"/>
                  <c:y val="3.7290054439194299E-3"/>
                </c:manualLayout>
              </c:layout>
              <c:numFmt formatCode="0&quot;%&quot;" sourceLinked="0"/>
              <c:spPr>
                <a:noFill/>
                <a:ln w="3708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+mn-lt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314-48F7-91B2-85D58C8F212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314-48F7-91B2-85D58C8F212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314-48F7-91B2-85D58C8F212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314-48F7-91B2-85D58C8F212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314-48F7-91B2-85D58C8F2121}"/>
                </c:ext>
              </c:extLst>
            </c:dLbl>
            <c:dLbl>
              <c:idx val="13"/>
              <c:numFmt formatCode="#&quot;%&quot;" sourceLinked="0"/>
              <c:spPr>
                <a:noFill/>
                <a:ln w="3708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+mn-lt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314-48F7-91B2-85D58C8F2121}"/>
                </c:ext>
              </c:extLst>
            </c:dLbl>
            <c:dLbl>
              <c:idx val="14"/>
              <c:numFmt formatCode="0&quot;%&quot;" sourceLinked="0"/>
              <c:spPr>
                <a:noFill/>
                <a:ln w="3708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+mn-lt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14-48F7-91B2-85D58C8F2121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314-48F7-91B2-85D58C8F2121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314-48F7-91B2-85D58C8F212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314-48F7-91B2-85D58C8F2121}"/>
                </c:ext>
              </c:extLst>
            </c:dLbl>
            <c:numFmt formatCode="0&quot;%&quot;" sourceLinked="0"/>
            <c:spPr>
              <a:noFill/>
              <a:ln w="3708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+mn-lt"/>
                    <a:ea typeface="Calibri"/>
                    <a:cs typeface="Calibri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Kriterijum kvaliteta</c:v>
                </c:pt>
                <c:pt idx="1">
                  <c:v>Kriterijum troškova</c:v>
                </c:pt>
                <c:pt idx="2">
                  <c:v>Ekološki kriterijumi</c:v>
                </c:pt>
                <c:pt idx="3">
                  <c:v>Kriterijum energetske efikasnosti</c:v>
                </c:pt>
                <c:pt idx="4">
                  <c:v>Kriterijum rodne ravnopravnosti</c:v>
                </c:pt>
                <c:pt idx="5">
                  <c:v>Kriterijum socijalne inkluzije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45</c:v>
                </c:pt>
                <c:pt idx="1">
                  <c:v>28.4</c:v>
                </c:pt>
                <c:pt idx="2">
                  <c:v>11.3</c:v>
                </c:pt>
                <c:pt idx="3">
                  <c:v>5.7</c:v>
                </c:pt>
                <c:pt idx="4">
                  <c:v>5.5</c:v>
                </c:pt>
                <c:pt idx="5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314-48F7-91B2-85D58C8F21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74136600"/>
        <c:axId val="1"/>
      </c:barChart>
      <c:catAx>
        <c:axId val="174136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27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t"/>
        <c:numFmt formatCode="#0.0" sourceLinked="1"/>
        <c:majorTickMark val="out"/>
        <c:minorTickMark val="none"/>
        <c:tickLblPos val="nextTo"/>
        <c:crossAx val="174136600"/>
        <c:crosses val="autoZero"/>
        <c:crossBetween val="between"/>
      </c:valAx>
      <c:spPr>
        <a:noFill/>
        <a:ln w="37080">
          <a:noFill/>
        </a:ln>
      </c:spPr>
    </c:plotArea>
    <c:legend>
      <c:legendPos val="r"/>
      <c:layout>
        <c:manualLayout>
          <c:xMode val="edge"/>
          <c:yMode val="edge"/>
          <c:x val="0.78748782468808087"/>
          <c:y val="0.74321242324578785"/>
          <c:w val="0.19188639588141482"/>
          <c:h val="0.17495851645084862"/>
        </c:manualLayout>
      </c:layout>
      <c:overlay val="0"/>
      <c:spPr>
        <a:noFill/>
        <a:ln w="3708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Segoe UI"/>
              <a:ea typeface="Segoe UI"/>
              <a:cs typeface="Segoe U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28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34397564489708"/>
          <c:y val="1.118613553368436E-2"/>
          <c:w val="0.6580580117664302"/>
          <c:h val="0.986517919418803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Svi odgovori</c:v>
                </c:pt>
              </c:strCache>
            </c:strRef>
          </c:tx>
          <c:spPr>
            <a:solidFill>
              <a:srgbClr val="007681"/>
            </a:solidFill>
            <a:ln w="18540">
              <a:solidFill>
                <a:srgbClr val="FFFFFF"/>
              </a:solidFill>
              <a:prstDash val="solid"/>
            </a:ln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314-48F7-91B2-85D58C8F2121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314-48F7-91B2-85D58C8F212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314-48F7-91B2-85D58C8F2121}"/>
              </c:ext>
            </c:extLst>
          </c:dPt>
          <c:dLbls>
            <c:dLbl>
              <c:idx val="11"/>
              <c:numFmt formatCode="0.0&quot;%&quot;" sourceLinked="0"/>
              <c:spPr>
                <a:noFill/>
                <a:ln w="3708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314-48F7-91B2-85D58C8F2121}"/>
                </c:ext>
              </c:extLst>
            </c:dLbl>
            <c:dLbl>
              <c:idx val="12"/>
              <c:numFmt formatCode="0.0&quot;%&quot;" sourceLinked="0"/>
              <c:spPr>
                <a:noFill/>
                <a:ln w="3708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314-48F7-91B2-85D58C8F2121}"/>
                </c:ext>
              </c:extLst>
            </c:dLbl>
            <c:dLbl>
              <c:idx val="27"/>
              <c:layout>
                <c:manualLayout>
                  <c:xMode val="edge"/>
                  <c:yMode val="edge"/>
                  <c:x val="0.33407325194228638"/>
                  <c:y val="0.81418092909535456"/>
                </c:manualLayout>
              </c:layout>
              <c:numFmt formatCode="0&quot;%&quot;" sourceLinked="0"/>
              <c:spPr>
                <a:noFill/>
                <a:ln w="3708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14-48F7-91B2-85D58C8F2121}"/>
                </c:ext>
              </c:extLst>
            </c:dLbl>
            <c:dLbl>
              <c:idx val="28"/>
              <c:layout>
                <c:manualLayout>
                  <c:xMode val="edge"/>
                  <c:yMode val="edge"/>
                  <c:x val="0.33074361820199777"/>
                  <c:y val="0.8386308068459658"/>
                </c:manualLayout>
              </c:layout>
              <c:numFmt formatCode="0&quot;%&quot;" sourceLinked="0"/>
              <c:spPr>
                <a:noFill/>
                <a:ln w="3708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314-48F7-91B2-85D58C8F2121}"/>
                </c:ext>
              </c:extLst>
            </c:dLbl>
            <c:numFmt formatCode="0&quot;%&quot;" sourceLinked="0"/>
            <c:spPr>
              <a:noFill/>
              <a:ln w="3708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Zdravstvo</c:v>
                </c:pt>
                <c:pt idx="1">
                  <c:v>Obrazovanje</c:v>
                </c:pt>
                <c:pt idx="2">
                  <c:v>Infrastruktura i putevi</c:v>
                </c:pt>
                <c:pt idx="3">
                  <c:v>Zaštita životne sredine</c:v>
                </c:pt>
                <c:pt idx="4">
                  <c:v>Socijalna pitanja</c:v>
                </c:pt>
                <c:pt idx="5">
                  <c:v>Energetika</c:v>
                </c:pt>
                <c:pt idx="6">
                  <c:v>Kultura</c:v>
                </c:pt>
                <c:pt idx="7">
                  <c:v>Sudstvo</c:v>
                </c:pt>
                <c:pt idx="8">
                  <c:v>Drugo</c:v>
                </c:pt>
                <c:pt idx="9">
                  <c:v>Ne znam</c:v>
                </c:pt>
              </c:strCache>
            </c:strRef>
          </c:cat>
          <c:val>
            <c:numRef>
              <c:f>Sheet1!$B$2:$B$11</c:f>
              <c:numCache>
                <c:formatCode>#0.0</c:formatCode>
                <c:ptCount val="10"/>
                <c:pt idx="0">
                  <c:v>78</c:v>
                </c:pt>
                <c:pt idx="1">
                  <c:v>47.9</c:v>
                </c:pt>
                <c:pt idx="2">
                  <c:v>46.6</c:v>
                </c:pt>
                <c:pt idx="3">
                  <c:v>37.9</c:v>
                </c:pt>
                <c:pt idx="4">
                  <c:v>31</c:v>
                </c:pt>
                <c:pt idx="5">
                  <c:v>16.399999999999999</c:v>
                </c:pt>
                <c:pt idx="6">
                  <c:v>13.9</c:v>
                </c:pt>
                <c:pt idx="7">
                  <c:v>8</c:v>
                </c:pt>
                <c:pt idx="8">
                  <c:v>1.7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314-48F7-91B2-85D58C8F21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Prvi odgovor</c:v>
                </c:pt>
              </c:strCache>
            </c:strRef>
          </c:tx>
          <c:spPr>
            <a:solidFill>
              <a:srgbClr val="001C54"/>
            </a:solidFill>
            <a:ln w="18540">
              <a:solidFill>
                <a:srgbClr val="FFFFFF"/>
              </a:solidFill>
              <a:prstDash val="solid"/>
            </a:ln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314-48F7-91B2-85D58C8F2121}"/>
              </c:ext>
            </c:extLst>
          </c:dPt>
          <c:dLbls>
            <c:dLbl>
              <c:idx val="6"/>
              <c:layout>
                <c:manualLayout>
                  <c:x val="1.4688875267432064E-3"/>
                  <c:y val="3.72900544391942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314-48F7-91B2-85D58C8F212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314-48F7-91B2-85D58C8F212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314-48F7-91B2-85D58C8F212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314-48F7-91B2-85D58C8F212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314-48F7-91B2-85D58C8F2121}"/>
                </c:ext>
              </c:extLst>
            </c:dLbl>
            <c:dLbl>
              <c:idx val="13"/>
              <c:numFmt formatCode="#&quot;%&quot;" sourceLinked="0"/>
              <c:spPr>
                <a:noFill/>
                <a:ln w="3708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+mn-lt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314-48F7-91B2-85D58C8F2121}"/>
                </c:ext>
              </c:extLst>
            </c:dLbl>
            <c:dLbl>
              <c:idx val="14"/>
              <c:numFmt formatCode="0&quot;%&quot;" sourceLinked="0"/>
              <c:spPr>
                <a:noFill/>
                <a:ln w="3708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+mn-lt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14-48F7-91B2-85D58C8F2121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314-48F7-91B2-85D58C8F2121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314-48F7-91B2-85D58C8F212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314-48F7-91B2-85D58C8F2121}"/>
                </c:ext>
              </c:extLst>
            </c:dLbl>
            <c:numFmt formatCode="0&quot;%&quot;" sourceLinked="0"/>
            <c:spPr>
              <a:noFill/>
              <a:ln w="3708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+mn-lt"/>
                    <a:ea typeface="Calibri"/>
                    <a:cs typeface="Calibri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Zdravstvo</c:v>
                </c:pt>
                <c:pt idx="1">
                  <c:v>Obrazovanje</c:v>
                </c:pt>
                <c:pt idx="2">
                  <c:v>Infrastruktura i putevi</c:v>
                </c:pt>
                <c:pt idx="3">
                  <c:v>Zaštita životne sredine</c:v>
                </c:pt>
                <c:pt idx="4">
                  <c:v>Socijalna pitanja</c:v>
                </c:pt>
                <c:pt idx="5">
                  <c:v>Energetika</c:v>
                </c:pt>
                <c:pt idx="6">
                  <c:v>Kultura</c:v>
                </c:pt>
                <c:pt idx="7">
                  <c:v>Sudstvo</c:v>
                </c:pt>
                <c:pt idx="8">
                  <c:v>Drugo</c:v>
                </c:pt>
                <c:pt idx="9">
                  <c:v>Ne znam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44.8</c:v>
                </c:pt>
                <c:pt idx="1">
                  <c:v>12.2</c:v>
                </c:pt>
                <c:pt idx="2">
                  <c:v>14.2</c:v>
                </c:pt>
                <c:pt idx="3">
                  <c:v>8.4</c:v>
                </c:pt>
                <c:pt idx="4">
                  <c:v>7.7</c:v>
                </c:pt>
                <c:pt idx="5">
                  <c:v>4</c:v>
                </c:pt>
                <c:pt idx="6">
                  <c:v>4.4000000000000004</c:v>
                </c:pt>
                <c:pt idx="7">
                  <c:v>1.2</c:v>
                </c:pt>
                <c:pt idx="8">
                  <c:v>0.9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314-48F7-91B2-85D58C8F21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74136600"/>
        <c:axId val="1"/>
      </c:barChart>
      <c:catAx>
        <c:axId val="174136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27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t"/>
        <c:numFmt formatCode="#0.0" sourceLinked="1"/>
        <c:majorTickMark val="out"/>
        <c:minorTickMark val="none"/>
        <c:tickLblPos val="nextTo"/>
        <c:crossAx val="174136600"/>
        <c:crosses val="autoZero"/>
        <c:crossBetween val="between"/>
      </c:valAx>
      <c:spPr>
        <a:noFill/>
        <a:ln w="37080">
          <a:noFill/>
        </a:ln>
      </c:spPr>
    </c:plotArea>
    <c:legend>
      <c:legendPos val="r"/>
      <c:layout>
        <c:manualLayout>
          <c:xMode val="edge"/>
          <c:yMode val="edge"/>
          <c:x val="0.70636685164026947"/>
          <c:y val="0.63507977975350571"/>
          <c:w val="0.19188639588141482"/>
          <c:h val="0.17495851645084862"/>
        </c:manualLayout>
      </c:layout>
      <c:overlay val="0"/>
      <c:spPr>
        <a:noFill/>
        <a:ln w="3708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Segoe UI"/>
              <a:ea typeface="Segoe UI"/>
              <a:cs typeface="Segoe U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28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image" Target="../media/image3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image" Target="../media/image3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D75A8-33BE-47E6-919F-A18F17A7F233}" type="doc">
      <dgm:prSet loTypeId="urn:microsoft.com/office/officeart/2005/8/layout/orgChart1" loCatId="hierarchy" qsTypeId="urn:microsoft.com/office/officeart/2005/8/quickstyle/simple2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04559E4F-908A-40D4-9EAF-3A5169C3B83C}" type="asst">
      <dgm:prSet phldrT="[Text]" custT="1"/>
      <dgm:spPr/>
      <dgm:t>
        <a:bodyPr/>
        <a:lstStyle/>
        <a:p>
          <a:r>
            <a:rPr lang="en-US" sz="1400" b="1" dirty="0" err="1"/>
            <a:t>Kriterijumi</a:t>
          </a:r>
          <a:r>
            <a:rPr lang="en-US" sz="1400" b="1" dirty="0"/>
            <a:t> za </a:t>
          </a:r>
          <a:r>
            <a:rPr lang="en-US" sz="1400" b="1" dirty="0" err="1"/>
            <a:t>ocenu</a:t>
          </a:r>
          <a:r>
            <a:rPr lang="en-US" sz="1400" b="1" dirty="0"/>
            <a:t> </a:t>
          </a:r>
          <a:r>
            <a:rPr lang="en-US" sz="1400" b="1" dirty="0" err="1"/>
            <a:t>ponuda</a:t>
          </a:r>
          <a:r>
            <a:rPr lang="sr-Latn-RS" sz="1400" b="1" dirty="0"/>
            <a:t> (alternativno):</a:t>
          </a:r>
          <a:endParaRPr lang="en-US" sz="1400" b="1" dirty="0"/>
        </a:p>
      </dgm:t>
    </dgm:pt>
    <dgm:pt modelId="{30BF61F7-DD57-4A4A-BE8E-9723B4F4A258}" type="parTrans" cxnId="{B8C724D4-A15E-4463-A7FB-A0B0CBCA05D5}">
      <dgm:prSet/>
      <dgm:spPr/>
      <dgm:t>
        <a:bodyPr/>
        <a:lstStyle/>
        <a:p>
          <a:endParaRPr lang="en-US"/>
        </a:p>
      </dgm:t>
    </dgm:pt>
    <dgm:pt modelId="{1EEA8A47-D661-4FE1-A023-CE0DB30A4953}" type="sibTrans" cxnId="{B8C724D4-A15E-4463-A7FB-A0B0CBCA05D5}">
      <dgm:prSet/>
      <dgm:spPr/>
      <dgm:t>
        <a:bodyPr/>
        <a:lstStyle/>
        <a:p>
          <a:endParaRPr lang="en-US"/>
        </a:p>
      </dgm:t>
    </dgm:pt>
    <dgm:pt modelId="{261489B2-542A-44E4-985C-66790AE9B5CD}">
      <dgm:prSet phldrT="[Text]" custT="1"/>
      <dgm:spPr/>
      <dgm:t>
        <a:bodyPr/>
        <a:lstStyle/>
        <a:p>
          <a:r>
            <a:rPr lang="sr-Latn-RS" sz="1400" b="1" dirty="0"/>
            <a:t>cena</a:t>
          </a:r>
          <a:endParaRPr lang="en-US" sz="1400" b="1" dirty="0"/>
        </a:p>
      </dgm:t>
    </dgm:pt>
    <dgm:pt modelId="{0062F759-B892-4788-A1EA-E6336F28E957}" type="parTrans" cxnId="{893DCEFD-044A-4BA6-8D27-745D845086AA}">
      <dgm:prSet/>
      <dgm:spPr/>
      <dgm:t>
        <a:bodyPr/>
        <a:lstStyle/>
        <a:p>
          <a:endParaRPr lang="en-US"/>
        </a:p>
      </dgm:t>
    </dgm:pt>
    <dgm:pt modelId="{E8CF82C3-EFB7-46A5-9A1E-11CF76ED9882}" type="sibTrans" cxnId="{893DCEFD-044A-4BA6-8D27-745D845086AA}">
      <dgm:prSet/>
      <dgm:spPr/>
      <dgm:t>
        <a:bodyPr/>
        <a:lstStyle/>
        <a:p>
          <a:endParaRPr lang="en-US"/>
        </a:p>
      </dgm:t>
    </dgm:pt>
    <dgm:pt modelId="{D070923D-A65A-4B16-86BC-F42AC027141C}">
      <dgm:prSet phldrT="[Text]" custT="1"/>
      <dgm:spPr/>
      <dgm:t>
        <a:bodyPr/>
        <a:lstStyle/>
        <a:p>
          <a:r>
            <a:rPr lang="en-US" sz="1400" b="1" dirty="0" err="1"/>
            <a:t>Troškovi</a:t>
          </a:r>
          <a:r>
            <a:rPr lang="sr-Latn-RS" sz="1400" b="1" dirty="0"/>
            <a:t> </a:t>
          </a:r>
          <a:r>
            <a:rPr lang="en-US" sz="1400" b="1" dirty="0" err="1"/>
            <a:t>primenom</a:t>
          </a:r>
          <a:r>
            <a:rPr lang="en-US" sz="1400" b="1" dirty="0"/>
            <a:t> </a:t>
          </a:r>
          <a:r>
            <a:rPr lang="en-US" sz="1400" b="1" dirty="0" err="1"/>
            <a:t>pristupa</a:t>
          </a:r>
          <a:r>
            <a:rPr lang="en-US" sz="1400" b="1" dirty="0"/>
            <a:t> </a:t>
          </a:r>
          <a:r>
            <a:rPr lang="en-US" sz="1400" b="1" dirty="0" err="1"/>
            <a:t>troškovne</a:t>
          </a:r>
          <a:r>
            <a:rPr lang="en-US" sz="1400" b="1" dirty="0"/>
            <a:t> </a:t>
          </a:r>
          <a:r>
            <a:rPr lang="en-US" sz="1400" b="1" dirty="0" err="1"/>
            <a:t>efikasnosti</a:t>
          </a:r>
          <a:r>
            <a:rPr lang="en-US" sz="1400" b="1" dirty="0"/>
            <a:t>, </a:t>
          </a:r>
          <a:r>
            <a:rPr lang="en-US" sz="1400" b="1" dirty="0" err="1"/>
            <a:t>kao</a:t>
          </a:r>
          <a:r>
            <a:rPr lang="en-US" sz="1400" b="1" dirty="0"/>
            <a:t> </a:t>
          </a:r>
          <a:r>
            <a:rPr lang="en-US" sz="1400" b="1" dirty="0" err="1"/>
            <a:t>što</a:t>
          </a:r>
          <a:r>
            <a:rPr lang="en-US" sz="1400" b="1" dirty="0"/>
            <a:t> je </a:t>
          </a:r>
          <a:r>
            <a:rPr lang="en-US" sz="1400" b="1" dirty="0" err="1"/>
            <a:t>trošak</a:t>
          </a:r>
          <a:r>
            <a:rPr lang="en-US" sz="1400" b="1" dirty="0"/>
            <a:t> </a:t>
          </a:r>
          <a:r>
            <a:rPr lang="en-US" sz="1400" b="1" dirty="0" err="1"/>
            <a:t>životnog</a:t>
          </a:r>
          <a:r>
            <a:rPr lang="en-US" sz="1400" b="1" dirty="0"/>
            <a:t> </a:t>
          </a:r>
          <a:r>
            <a:rPr lang="en-US" sz="1400" b="1" dirty="0" err="1"/>
            <a:t>ciklusa</a:t>
          </a:r>
          <a:r>
            <a:rPr lang="en-US" sz="1400" b="1" dirty="0"/>
            <a:t> u </a:t>
          </a:r>
          <a:r>
            <a:rPr lang="en-US" sz="1400" b="1" dirty="0" err="1"/>
            <a:t>skladu</a:t>
          </a:r>
          <a:r>
            <a:rPr lang="en-US" sz="1400" b="1" dirty="0"/>
            <a:t> </a:t>
          </a:r>
          <a:r>
            <a:rPr lang="en-US" sz="1400" b="1" dirty="0" err="1"/>
            <a:t>sa</a:t>
          </a:r>
          <a:r>
            <a:rPr lang="en-US" sz="1400" b="1" dirty="0"/>
            <a:t> </a:t>
          </a:r>
          <a:r>
            <a:rPr lang="en-US" sz="1400" b="1" dirty="0" err="1"/>
            <a:t>članom</a:t>
          </a:r>
          <a:r>
            <a:rPr lang="en-US" sz="1400" b="1" dirty="0"/>
            <a:t> 134.</a:t>
          </a:r>
        </a:p>
      </dgm:t>
    </dgm:pt>
    <dgm:pt modelId="{FE0C6EFE-5F93-4EF7-8045-C3D9919CE953}" type="parTrans" cxnId="{A8E7C662-84B7-4D32-84FD-570790505C36}">
      <dgm:prSet/>
      <dgm:spPr/>
      <dgm:t>
        <a:bodyPr/>
        <a:lstStyle/>
        <a:p>
          <a:endParaRPr lang="en-US"/>
        </a:p>
      </dgm:t>
    </dgm:pt>
    <dgm:pt modelId="{F9591ECE-DA56-4036-AB20-184FDCDE4A0D}" type="sibTrans" cxnId="{A8E7C662-84B7-4D32-84FD-570790505C36}">
      <dgm:prSet/>
      <dgm:spPr/>
      <dgm:t>
        <a:bodyPr/>
        <a:lstStyle/>
        <a:p>
          <a:endParaRPr lang="en-US"/>
        </a:p>
      </dgm:t>
    </dgm:pt>
    <dgm:pt modelId="{BCCEF112-1368-4BAE-BC15-22C18A3D33C7}">
      <dgm:prSet phldrT="[Text]" custT="1"/>
      <dgm:spPr/>
      <dgm:t>
        <a:bodyPr/>
        <a:lstStyle/>
        <a:p>
          <a:pPr algn="ctr">
            <a:buFont typeface="+mj-lt"/>
            <a:buAutoNum type="arabicPeriod"/>
          </a:pPr>
          <a:r>
            <a:rPr lang="en-US" sz="1400" b="1" u="none" dirty="0" err="1"/>
            <a:t>odnosa</a:t>
          </a:r>
          <a:r>
            <a:rPr lang="en-US" sz="1400" b="1" u="none" dirty="0"/>
            <a:t> </a:t>
          </a:r>
          <a:r>
            <a:rPr lang="en-US" sz="1400" b="1" u="none" dirty="0" err="1"/>
            <a:t>cene</a:t>
          </a:r>
          <a:r>
            <a:rPr lang="en-US" sz="1400" b="1" u="none" dirty="0"/>
            <a:t> </a:t>
          </a:r>
          <a:r>
            <a:rPr lang="en-US" sz="1400" b="1" u="none" dirty="0" err="1"/>
            <a:t>i</a:t>
          </a:r>
          <a:r>
            <a:rPr lang="en-US" sz="1400" b="1" u="none" dirty="0"/>
            <a:t> </a:t>
          </a:r>
          <a:r>
            <a:rPr lang="en-US" sz="1400" b="1" u="none" dirty="0" err="1"/>
            <a:t>kvaliteta</a:t>
          </a:r>
          <a:r>
            <a:rPr lang="en-US" sz="1400" b="1" u="none" dirty="0"/>
            <a:t>, </a:t>
          </a:r>
          <a:r>
            <a:rPr lang="en-US" sz="1400" b="1" u="none" dirty="0" err="1"/>
            <a:t>odnosno</a:t>
          </a:r>
          <a:r>
            <a:rPr lang="en-US" sz="1400" b="1" u="none" dirty="0"/>
            <a:t> </a:t>
          </a:r>
          <a:r>
            <a:rPr lang="en-US" sz="1400" b="1" u="none" dirty="0" err="1"/>
            <a:t>troška</a:t>
          </a:r>
          <a:r>
            <a:rPr lang="en-US" sz="1400" b="1" u="none" dirty="0"/>
            <a:t> </a:t>
          </a:r>
          <a:r>
            <a:rPr lang="en-US" sz="1400" b="1" u="none" dirty="0" err="1"/>
            <a:t>i</a:t>
          </a:r>
          <a:r>
            <a:rPr lang="en-US" sz="1400" b="1" u="none" dirty="0"/>
            <a:t> </a:t>
          </a:r>
          <a:r>
            <a:rPr lang="en-US" sz="1400" b="1" u="none" dirty="0" err="1"/>
            <a:t>kvaliteta</a:t>
          </a:r>
          <a:r>
            <a:rPr lang="en-US" sz="1400" b="1" u="none" dirty="0"/>
            <a:t> koji se </a:t>
          </a:r>
          <a:r>
            <a:rPr lang="en-US" sz="1400" b="1" u="none" dirty="0" err="1"/>
            <a:t>ocenjuje</a:t>
          </a:r>
          <a:r>
            <a:rPr lang="en-US" sz="1400" b="1" u="none" dirty="0"/>
            <a:t> </a:t>
          </a:r>
          <a:r>
            <a:rPr lang="en-US" sz="1400" b="1" u="none" dirty="0" err="1"/>
            <a:t>na</a:t>
          </a:r>
          <a:r>
            <a:rPr lang="en-US" sz="1400" b="1" u="none" dirty="0"/>
            <a:t> </a:t>
          </a:r>
          <a:r>
            <a:rPr lang="en-US" sz="1400" b="1" u="none" dirty="0" err="1"/>
            <a:t>osnovu</a:t>
          </a:r>
          <a:r>
            <a:rPr lang="en-US" sz="1400" b="1" u="none" dirty="0"/>
            <a:t> </a:t>
          </a:r>
          <a:r>
            <a:rPr lang="en-US" sz="1400" b="1" u="none" dirty="0" err="1"/>
            <a:t>kriterijuma</a:t>
          </a:r>
          <a:r>
            <a:rPr lang="en-US" sz="1400" b="1" u="none" dirty="0"/>
            <a:t>, </a:t>
          </a:r>
          <a:r>
            <a:rPr lang="en-US" sz="1400" b="1" u="none" dirty="0" err="1"/>
            <a:t>uključujući</a:t>
          </a:r>
          <a:r>
            <a:rPr lang="en-US" sz="1400" b="1" u="none" dirty="0"/>
            <a:t> </a:t>
          </a:r>
          <a:r>
            <a:rPr lang="en-US" sz="1400" b="1" u="none" dirty="0" err="1"/>
            <a:t>kvalitativne</a:t>
          </a:r>
          <a:r>
            <a:rPr lang="en-US" sz="1400" b="1" u="none" dirty="0"/>
            <a:t>, </a:t>
          </a:r>
          <a:r>
            <a:rPr lang="en-US" sz="1400" b="1" u="none" dirty="0" err="1"/>
            <a:t>ekološke</a:t>
          </a:r>
          <a:r>
            <a:rPr lang="en-US" sz="1400" b="1" u="none" dirty="0"/>
            <a:t> </a:t>
          </a:r>
          <a:r>
            <a:rPr lang="en-US" sz="1400" b="1" u="none" dirty="0" err="1"/>
            <a:t>i</a:t>
          </a:r>
          <a:r>
            <a:rPr lang="en-US" sz="1400" b="1" u="none" dirty="0"/>
            <a:t>/</a:t>
          </a:r>
          <a:r>
            <a:rPr lang="en-US" sz="1400" b="1" u="none" dirty="0" err="1"/>
            <a:t>ili</a:t>
          </a:r>
          <a:r>
            <a:rPr lang="en-US" sz="1400" b="1" u="none" dirty="0"/>
            <a:t> </a:t>
          </a:r>
          <a:r>
            <a:rPr lang="en-US" sz="1400" b="1" u="none" dirty="0" err="1"/>
            <a:t>socijalne</a:t>
          </a:r>
          <a:r>
            <a:rPr lang="en-US" sz="1400" b="1" u="none" dirty="0"/>
            <a:t> </a:t>
          </a:r>
          <a:r>
            <a:rPr lang="en-US" sz="1400" b="1" u="none" dirty="0" err="1"/>
            <a:t>aspekte</a:t>
          </a:r>
          <a:r>
            <a:rPr lang="en-US" sz="1400" b="1" u="none" dirty="0"/>
            <a:t>, </a:t>
          </a:r>
          <a:r>
            <a:rPr lang="en-US" sz="1400" b="1" u="none" dirty="0" err="1"/>
            <a:t>povezane</a:t>
          </a:r>
          <a:r>
            <a:rPr lang="en-US" sz="1400" b="1" u="none" dirty="0"/>
            <a:t> </a:t>
          </a:r>
          <a:r>
            <a:rPr lang="en-US" sz="1400" b="1" u="none" dirty="0" err="1"/>
            <a:t>sa</a:t>
          </a:r>
          <a:r>
            <a:rPr lang="en-US" sz="1400" b="1" u="none" dirty="0"/>
            <a:t> </a:t>
          </a:r>
          <a:r>
            <a:rPr lang="en-US" sz="1400" b="1" u="none" dirty="0" err="1"/>
            <a:t>predmetom</a:t>
          </a:r>
          <a:r>
            <a:rPr lang="en-US" sz="1400" b="1" u="none" dirty="0"/>
            <a:t> </a:t>
          </a:r>
          <a:r>
            <a:rPr lang="en-US" sz="1400" b="1" u="none" dirty="0" err="1"/>
            <a:t>ugovora</a:t>
          </a:r>
          <a:r>
            <a:rPr lang="en-US" sz="1400" b="1" u="none" dirty="0"/>
            <a:t> o </a:t>
          </a:r>
          <a:r>
            <a:rPr lang="en-US" sz="1400" b="1" u="none" dirty="0" err="1"/>
            <a:t>javnoj</a:t>
          </a:r>
          <a:r>
            <a:rPr lang="en-US" sz="1400" b="1" u="none" dirty="0"/>
            <a:t> </a:t>
          </a:r>
          <a:r>
            <a:rPr lang="en-US" sz="1400" b="1" u="none" dirty="0" err="1"/>
            <a:t>nabavci</a:t>
          </a:r>
          <a:endParaRPr lang="en-US" sz="1400" b="1" dirty="0"/>
        </a:p>
      </dgm:t>
    </dgm:pt>
    <dgm:pt modelId="{528F3E65-A892-4870-B9DB-7055D34F62D7}" type="parTrans" cxnId="{88A1D6E7-0948-46CA-B6FA-FD494BD684B3}">
      <dgm:prSet/>
      <dgm:spPr/>
      <dgm:t>
        <a:bodyPr/>
        <a:lstStyle/>
        <a:p>
          <a:endParaRPr lang="en-US"/>
        </a:p>
      </dgm:t>
    </dgm:pt>
    <dgm:pt modelId="{B5A60733-15AE-4105-9531-19BB639DF30C}" type="sibTrans" cxnId="{88A1D6E7-0948-46CA-B6FA-FD494BD684B3}">
      <dgm:prSet/>
      <dgm:spPr/>
      <dgm:t>
        <a:bodyPr/>
        <a:lstStyle/>
        <a:p>
          <a:endParaRPr lang="en-US"/>
        </a:p>
      </dgm:t>
    </dgm:pt>
    <dgm:pt modelId="{EC26120A-ABDE-480A-9941-AEEF2C2A7890}" type="pres">
      <dgm:prSet presAssocID="{D2FD75A8-33BE-47E6-919F-A18F17A7F2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4737088-3C2D-4C30-BEEE-CE727A5DCF9A}" type="pres">
      <dgm:prSet presAssocID="{04559E4F-908A-40D4-9EAF-3A5169C3B83C}" presName="hierRoot1" presStyleCnt="0">
        <dgm:presLayoutVars>
          <dgm:hierBranch val="init"/>
        </dgm:presLayoutVars>
      </dgm:prSet>
      <dgm:spPr/>
    </dgm:pt>
    <dgm:pt modelId="{F44C8572-1E4A-4C57-9731-29A350F3A642}" type="pres">
      <dgm:prSet presAssocID="{04559E4F-908A-40D4-9EAF-3A5169C3B83C}" presName="rootComposite1" presStyleCnt="0"/>
      <dgm:spPr/>
    </dgm:pt>
    <dgm:pt modelId="{8934CF56-8E20-42A3-8151-798970294A9D}" type="pres">
      <dgm:prSet presAssocID="{04559E4F-908A-40D4-9EAF-3A5169C3B83C}" presName="rootText1" presStyleLbl="node0" presStyleIdx="0" presStyleCnt="1" custScaleX="322914" custScaleY="120965" custLinFactNeighborX="609" custLinFactNeighborY="-44881">
        <dgm:presLayoutVars>
          <dgm:chPref val="3"/>
        </dgm:presLayoutVars>
      </dgm:prSet>
      <dgm:spPr/>
    </dgm:pt>
    <dgm:pt modelId="{A678F7E3-6071-4C19-8157-BF58FCC43DA9}" type="pres">
      <dgm:prSet presAssocID="{04559E4F-908A-40D4-9EAF-3A5169C3B83C}" presName="rootConnector1" presStyleLbl="asst0" presStyleIdx="0" presStyleCnt="0"/>
      <dgm:spPr/>
    </dgm:pt>
    <dgm:pt modelId="{C485DB6E-3DE1-4243-B3E1-268EDF3580F9}" type="pres">
      <dgm:prSet presAssocID="{04559E4F-908A-40D4-9EAF-3A5169C3B83C}" presName="hierChild2" presStyleCnt="0"/>
      <dgm:spPr/>
    </dgm:pt>
    <dgm:pt modelId="{D08DDCAF-3D87-4147-BB3C-C17514B6061E}" type="pres">
      <dgm:prSet presAssocID="{0062F759-B892-4788-A1EA-E6336F28E957}" presName="Name37" presStyleLbl="parChTrans1D2" presStyleIdx="0" presStyleCnt="3"/>
      <dgm:spPr/>
    </dgm:pt>
    <dgm:pt modelId="{EC93CEB7-EE2E-464C-B4B7-47BAEE804AE5}" type="pres">
      <dgm:prSet presAssocID="{261489B2-542A-44E4-985C-66790AE9B5CD}" presName="hierRoot2" presStyleCnt="0">
        <dgm:presLayoutVars>
          <dgm:hierBranch val="init"/>
        </dgm:presLayoutVars>
      </dgm:prSet>
      <dgm:spPr/>
    </dgm:pt>
    <dgm:pt modelId="{66260E8B-1BB3-4348-9981-B055126364E0}" type="pres">
      <dgm:prSet presAssocID="{261489B2-542A-44E4-985C-66790AE9B5CD}" presName="rootComposite" presStyleCnt="0"/>
      <dgm:spPr/>
    </dgm:pt>
    <dgm:pt modelId="{DEF9CB6B-69C3-4928-BA2A-43C23DE9A3BE}" type="pres">
      <dgm:prSet presAssocID="{261489B2-542A-44E4-985C-66790AE9B5CD}" presName="rootText" presStyleLbl="node2" presStyleIdx="0" presStyleCnt="3" custLinFactNeighborX="-1460" custLinFactNeighborY="62507">
        <dgm:presLayoutVars>
          <dgm:chPref val="3"/>
        </dgm:presLayoutVars>
      </dgm:prSet>
      <dgm:spPr/>
    </dgm:pt>
    <dgm:pt modelId="{990D2EB6-333E-4260-8917-16EA26F0C73D}" type="pres">
      <dgm:prSet presAssocID="{261489B2-542A-44E4-985C-66790AE9B5CD}" presName="rootConnector" presStyleLbl="node2" presStyleIdx="0" presStyleCnt="3"/>
      <dgm:spPr/>
    </dgm:pt>
    <dgm:pt modelId="{0CC2A4CB-A4C3-4DE8-A896-E3B7F001F0FC}" type="pres">
      <dgm:prSet presAssocID="{261489B2-542A-44E4-985C-66790AE9B5CD}" presName="hierChild4" presStyleCnt="0"/>
      <dgm:spPr/>
    </dgm:pt>
    <dgm:pt modelId="{AC33A719-3FEF-4E54-B10C-6F6EA228606F}" type="pres">
      <dgm:prSet presAssocID="{261489B2-542A-44E4-985C-66790AE9B5CD}" presName="hierChild5" presStyleCnt="0"/>
      <dgm:spPr/>
    </dgm:pt>
    <dgm:pt modelId="{E5676666-5A89-407B-83A1-59CA0106BDAB}" type="pres">
      <dgm:prSet presAssocID="{FE0C6EFE-5F93-4EF7-8045-C3D9919CE953}" presName="Name37" presStyleLbl="parChTrans1D2" presStyleIdx="1" presStyleCnt="3"/>
      <dgm:spPr/>
    </dgm:pt>
    <dgm:pt modelId="{7DE310DB-8C5B-4C1C-9D74-ECCC9E441A02}" type="pres">
      <dgm:prSet presAssocID="{D070923D-A65A-4B16-86BC-F42AC027141C}" presName="hierRoot2" presStyleCnt="0">
        <dgm:presLayoutVars>
          <dgm:hierBranch val="init"/>
        </dgm:presLayoutVars>
      </dgm:prSet>
      <dgm:spPr/>
    </dgm:pt>
    <dgm:pt modelId="{FDF023DC-832C-407D-ADE3-C11F2CD1FCC9}" type="pres">
      <dgm:prSet presAssocID="{D070923D-A65A-4B16-86BC-F42AC027141C}" presName="rootComposite" presStyleCnt="0"/>
      <dgm:spPr/>
    </dgm:pt>
    <dgm:pt modelId="{BEC2EFC9-68E4-4249-84E4-43C30C2E2C38}" type="pres">
      <dgm:prSet presAssocID="{D070923D-A65A-4B16-86BC-F42AC027141C}" presName="rootText" presStyleLbl="node2" presStyleIdx="1" presStyleCnt="3" custScaleX="240245" custScaleY="389950" custLinFactNeighborX="-3458" custLinFactNeighborY="62507">
        <dgm:presLayoutVars>
          <dgm:chPref val="3"/>
        </dgm:presLayoutVars>
      </dgm:prSet>
      <dgm:spPr/>
    </dgm:pt>
    <dgm:pt modelId="{5DDE081F-0653-46AB-A18E-F3548B869A64}" type="pres">
      <dgm:prSet presAssocID="{D070923D-A65A-4B16-86BC-F42AC027141C}" presName="rootConnector" presStyleLbl="node2" presStyleIdx="1" presStyleCnt="3"/>
      <dgm:spPr/>
    </dgm:pt>
    <dgm:pt modelId="{6BFAFB0F-B391-4BE8-A584-C65D4C6D06A0}" type="pres">
      <dgm:prSet presAssocID="{D070923D-A65A-4B16-86BC-F42AC027141C}" presName="hierChild4" presStyleCnt="0"/>
      <dgm:spPr/>
    </dgm:pt>
    <dgm:pt modelId="{97E36C9C-66BC-4E7F-B7A3-9D322D1056CC}" type="pres">
      <dgm:prSet presAssocID="{D070923D-A65A-4B16-86BC-F42AC027141C}" presName="hierChild5" presStyleCnt="0"/>
      <dgm:spPr/>
    </dgm:pt>
    <dgm:pt modelId="{806F1501-1675-4426-85C5-56C78FC49252}" type="pres">
      <dgm:prSet presAssocID="{528F3E65-A892-4870-B9DB-7055D34F62D7}" presName="Name37" presStyleLbl="parChTrans1D2" presStyleIdx="2" presStyleCnt="3"/>
      <dgm:spPr/>
    </dgm:pt>
    <dgm:pt modelId="{58B4CBAC-6319-47E8-B44A-81148466ABBA}" type="pres">
      <dgm:prSet presAssocID="{BCCEF112-1368-4BAE-BC15-22C18A3D33C7}" presName="hierRoot2" presStyleCnt="0">
        <dgm:presLayoutVars>
          <dgm:hierBranch val="init"/>
        </dgm:presLayoutVars>
      </dgm:prSet>
      <dgm:spPr/>
    </dgm:pt>
    <dgm:pt modelId="{ED0B6058-DF8B-4648-A8AF-AAD7F6DF6458}" type="pres">
      <dgm:prSet presAssocID="{BCCEF112-1368-4BAE-BC15-22C18A3D33C7}" presName="rootComposite" presStyleCnt="0"/>
      <dgm:spPr/>
    </dgm:pt>
    <dgm:pt modelId="{3364D0B8-B426-4C88-88CC-2C0C50360F4D}" type="pres">
      <dgm:prSet presAssocID="{BCCEF112-1368-4BAE-BC15-22C18A3D33C7}" presName="rootText" presStyleLbl="node2" presStyleIdx="2" presStyleCnt="3" custScaleX="327050" custScaleY="499409" custLinFactY="26043" custLinFactNeighborX="-1192" custLinFactNeighborY="100000">
        <dgm:presLayoutVars>
          <dgm:chPref val="3"/>
        </dgm:presLayoutVars>
      </dgm:prSet>
      <dgm:spPr/>
    </dgm:pt>
    <dgm:pt modelId="{17B3893A-2612-4107-BAFA-C89645246C83}" type="pres">
      <dgm:prSet presAssocID="{BCCEF112-1368-4BAE-BC15-22C18A3D33C7}" presName="rootConnector" presStyleLbl="node2" presStyleIdx="2" presStyleCnt="3"/>
      <dgm:spPr/>
    </dgm:pt>
    <dgm:pt modelId="{2C9C372C-CC46-458C-8375-B191C94B14EF}" type="pres">
      <dgm:prSet presAssocID="{BCCEF112-1368-4BAE-BC15-22C18A3D33C7}" presName="hierChild4" presStyleCnt="0"/>
      <dgm:spPr/>
    </dgm:pt>
    <dgm:pt modelId="{8D95FBC9-F592-4582-A29A-581850B02A38}" type="pres">
      <dgm:prSet presAssocID="{BCCEF112-1368-4BAE-BC15-22C18A3D33C7}" presName="hierChild5" presStyleCnt="0"/>
      <dgm:spPr/>
    </dgm:pt>
    <dgm:pt modelId="{F063B6F4-ABE6-4B4D-8FBB-65083B82B923}" type="pres">
      <dgm:prSet presAssocID="{04559E4F-908A-40D4-9EAF-3A5169C3B83C}" presName="hierChild3" presStyleCnt="0"/>
      <dgm:spPr/>
    </dgm:pt>
  </dgm:ptLst>
  <dgm:cxnLst>
    <dgm:cxn modelId="{43FC0C0D-B4A5-42EA-ACEB-AB66361F3144}" type="presOf" srcId="{D2FD75A8-33BE-47E6-919F-A18F17A7F233}" destId="{EC26120A-ABDE-480A-9941-AEEF2C2A7890}" srcOrd="0" destOrd="0" presId="urn:microsoft.com/office/officeart/2005/8/layout/orgChart1"/>
    <dgm:cxn modelId="{819FD517-DA13-40F8-BB72-2A54BFDFACCE}" type="presOf" srcId="{04559E4F-908A-40D4-9EAF-3A5169C3B83C}" destId="{A678F7E3-6071-4C19-8157-BF58FCC43DA9}" srcOrd="1" destOrd="0" presId="urn:microsoft.com/office/officeart/2005/8/layout/orgChart1"/>
    <dgm:cxn modelId="{3D9AD33F-05A1-4316-B5BC-79F5E5E3A5CF}" type="presOf" srcId="{FE0C6EFE-5F93-4EF7-8045-C3D9919CE953}" destId="{E5676666-5A89-407B-83A1-59CA0106BDAB}" srcOrd="0" destOrd="0" presId="urn:microsoft.com/office/officeart/2005/8/layout/orgChart1"/>
    <dgm:cxn modelId="{A8E7C662-84B7-4D32-84FD-570790505C36}" srcId="{04559E4F-908A-40D4-9EAF-3A5169C3B83C}" destId="{D070923D-A65A-4B16-86BC-F42AC027141C}" srcOrd="1" destOrd="0" parTransId="{FE0C6EFE-5F93-4EF7-8045-C3D9919CE953}" sibTransId="{F9591ECE-DA56-4036-AB20-184FDCDE4A0D}"/>
    <dgm:cxn modelId="{8794B566-3FA1-4E7D-A6E2-3C884BFCBAFA}" type="presOf" srcId="{BCCEF112-1368-4BAE-BC15-22C18A3D33C7}" destId="{3364D0B8-B426-4C88-88CC-2C0C50360F4D}" srcOrd="0" destOrd="0" presId="urn:microsoft.com/office/officeart/2005/8/layout/orgChart1"/>
    <dgm:cxn modelId="{DFD99668-23A7-475A-9501-CCA71347EDF8}" type="presOf" srcId="{528F3E65-A892-4870-B9DB-7055D34F62D7}" destId="{806F1501-1675-4426-85C5-56C78FC49252}" srcOrd="0" destOrd="0" presId="urn:microsoft.com/office/officeart/2005/8/layout/orgChart1"/>
    <dgm:cxn modelId="{1C7FD15A-C503-4DB3-9554-42B2FFA85F44}" type="presOf" srcId="{D070923D-A65A-4B16-86BC-F42AC027141C}" destId="{BEC2EFC9-68E4-4249-84E4-43C30C2E2C38}" srcOrd="0" destOrd="0" presId="urn:microsoft.com/office/officeart/2005/8/layout/orgChart1"/>
    <dgm:cxn modelId="{20402793-4913-4793-BE84-18AD84FF2F88}" type="presOf" srcId="{261489B2-542A-44E4-985C-66790AE9B5CD}" destId="{990D2EB6-333E-4260-8917-16EA26F0C73D}" srcOrd="1" destOrd="0" presId="urn:microsoft.com/office/officeart/2005/8/layout/orgChart1"/>
    <dgm:cxn modelId="{276AA0A4-5963-4F19-8619-78F2B8E5DB0D}" type="presOf" srcId="{04559E4F-908A-40D4-9EAF-3A5169C3B83C}" destId="{8934CF56-8E20-42A3-8151-798970294A9D}" srcOrd="0" destOrd="0" presId="urn:microsoft.com/office/officeart/2005/8/layout/orgChart1"/>
    <dgm:cxn modelId="{6C4862CC-344A-4A88-9D35-B9B74003FEA3}" type="presOf" srcId="{0062F759-B892-4788-A1EA-E6336F28E957}" destId="{D08DDCAF-3D87-4147-BB3C-C17514B6061E}" srcOrd="0" destOrd="0" presId="urn:microsoft.com/office/officeart/2005/8/layout/orgChart1"/>
    <dgm:cxn modelId="{E1A935D2-3EF7-4D1B-8E0D-2963681B1165}" type="presOf" srcId="{BCCEF112-1368-4BAE-BC15-22C18A3D33C7}" destId="{17B3893A-2612-4107-BAFA-C89645246C83}" srcOrd="1" destOrd="0" presId="urn:microsoft.com/office/officeart/2005/8/layout/orgChart1"/>
    <dgm:cxn modelId="{1EBBF6D3-10C5-4195-9082-5B9A37531CC0}" type="presOf" srcId="{D070923D-A65A-4B16-86BC-F42AC027141C}" destId="{5DDE081F-0653-46AB-A18E-F3548B869A64}" srcOrd="1" destOrd="0" presId="urn:microsoft.com/office/officeart/2005/8/layout/orgChart1"/>
    <dgm:cxn modelId="{B8C724D4-A15E-4463-A7FB-A0B0CBCA05D5}" srcId="{D2FD75A8-33BE-47E6-919F-A18F17A7F233}" destId="{04559E4F-908A-40D4-9EAF-3A5169C3B83C}" srcOrd="0" destOrd="0" parTransId="{30BF61F7-DD57-4A4A-BE8E-9723B4F4A258}" sibTransId="{1EEA8A47-D661-4FE1-A023-CE0DB30A4953}"/>
    <dgm:cxn modelId="{88A1D6E7-0948-46CA-B6FA-FD494BD684B3}" srcId="{04559E4F-908A-40D4-9EAF-3A5169C3B83C}" destId="{BCCEF112-1368-4BAE-BC15-22C18A3D33C7}" srcOrd="2" destOrd="0" parTransId="{528F3E65-A892-4870-B9DB-7055D34F62D7}" sibTransId="{B5A60733-15AE-4105-9531-19BB639DF30C}"/>
    <dgm:cxn modelId="{BBDE9EF9-5042-4DA9-83E7-18F80E2DC70C}" type="presOf" srcId="{261489B2-542A-44E4-985C-66790AE9B5CD}" destId="{DEF9CB6B-69C3-4928-BA2A-43C23DE9A3BE}" srcOrd="0" destOrd="0" presId="urn:microsoft.com/office/officeart/2005/8/layout/orgChart1"/>
    <dgm:cxn modelId="{893DCEFD-044A-4BA6-8D27-745D845086AA}" srcId="{04559E4F-908A-40D4-9EAF-3A5169C3B83C}" destId="{261489B2-542A-44E4-985C-66790AE9B5CD}" srcOrd="0" destOrd="0" parTransId="{0062F759-B892-4788-A1EA-E6336F28E957}" sibTransId="{E8CF82C3-EFB7-46A5-9A1E-11CF76ED9882}"/>
    <dgm:cxn modelId="{1CE83F5D-5809-4BA4-BC3C-4D0B98486E57}" type="presParOf" srcId="{EC26120A-ABDE-480A-9941-AEEF2C2A7890}" destId="{64737088-3C2D-4C30-BEEE-CE727A5DCF9A}" srcOrd="0" destOrd="0" presId="urn:microsoft.com/office/officeart/2005/8/layout/orgChart1"/>
    <dgm:cxn modelId="{B3F36384-219D-40EB-92AE-53C15336E4F4}" type="presParOf" srcId="{64737088-3C2D-4C30-BEEE-CE727A5DCF9A}" destId="{F44C8572-1E4A-4C57-9731-29A350F3A642}" srcOrd="0" destOrd="0" presId="urn:microsoft.com/office/officeart/2005/8/layout/orgChart1"/>
    <dgm:cxn modelId="{416A151B-FF1E-4263-B1D6-C21A0363C13B}" type="presParOf" srcId="{F44C8572-1E4A-4C57-9731-29A350F3A642}" destId="{8934CF56-8E20-42A3-8151-798970294A9D}" srcOrd="0" destOrd="0" presId="urn:microsoft.com/office/officeart/2005/8/layout/orgChart1"/>
    <dgm:cxn modelId="{4128570B-C7F5-4173-B33A-91A9DD61A23A}" type="presParOf" srcId="{F44C8572-1E4A-4C57-9731-29A350F3A642}" destId="{A678F7E3-6071-4C19-8157-BF58FCC43DA9}" srcOrd="1" destOrd="0" presId="urn:microsoft.com/office/officeart/2005/8/layout/orgChart1"/>
    <dgm:cxn modelId="{C53A3458-4F8A-4380-A2F8-6EC36FE79853}" type="presParOf" srcId="{64737088-3C2D-4C30-BEEE-CE727A5DCF9A}" destId="{C485DB6E-3DE1-4243-B3E1-268EDF3580F9}" srcOrd="1" destOrd="0" presId="urn:microsoft.com/office/officeart/2005/8/layout/orgChart1"/>
    <dgm:cxn modelId="{77E5F7E7-688B-42B4-8E4A-4C00BD50252E}" type="presParOf" srcId="{C485DB6E-3DE1-4243-B3E1-268EDF3580F9}" destId="{D08DDCAF-3D87-4147-BB3C-C17514B6061E}" srcOrd="0" destOrd="0" presId="urn:microsoft.com/office/officeart/2005/8/layout/orgChart1"/>
    <dgm:cxn modelId="{6A1FCB99-7220-492A-A4D7-E259037CD1C2}" type="presParOf" srcId="{C485DB6E-3DE1-4243-B3E1-268EDF3580F9}" destId="{EC93CEB7-EE2E-464C-B4B7-47BAEE804AE5}" srcOrd="1" destOrd="0" presId="urn:microsoft.com/office/officeart/2005/8/layout/orgChart1"/>
    <dgm:cxn modelId="{6A54FF11-8316-4335-86AE-E2BB3EDCFF00}" type="presParOf" srcId="{EC93CEB7-EE2E-464C-B4B7-47BAEE804AE5}" destId="{66260E8B-1BB3-4348-9981-B055126364E0}" srcOrd="0" destOrd="0" presId="urn:microsoft.com/office/officeart/2005/8/layout/orgChart1"/>
    <dgm:cxn modelId="{48F25480-E3D1-456C-B97E-F4473E16BEB6}" type="presParOf" srcId="{66260E8B-1BB3-4348-9981-B055126364E0}" destId="{DEF9CB6B-69C3-4928-BA2A-43C23DE9A3BE}" srcOrd="0" destOrd="0" presId="urn:microsoft.com/office/officeart/2005/8/layout/orgChart1"/>
    <dgm:cxn modelId="{DAAFDCA6-99AF-440F-BEAF-8063C5C06F6D}" type="presParOf" srcId="{66260E8B-1BB3-4348-9981-B055126364E0}" destId="{990D2EB6-333E-4260-8917-16EA26F0C73D}" srcOrd="1" destOrd="0" presId="urn:microsoft.com/office/officeart/2005/8/layout/orgChart1"/>
    <dgm:cxn modelId="{57721177-35BD-4835-BBEC-E85A2723F3ED}" type="presParOf" srcId="{EC93CEB7-EE2E-464C-B4B7-47BAEE804AE5}" destId="{0CC2A4CB-A4C3-4DE8-A896-E3B7F001F0FC}" srcOrd="1" destOrd="0" presId="urn:microsoft.com/office/officeart/2005/8/layout/orgChart1"/>
    <dgm:cxn modelId="{29F51D51-CA79-45BD-9200-5C23FC6E2FC5}" type="presParOf" srcId="{EC93CEB7-EE2E-464C-B4B7-47BAEE804AE5}" destId="{AC33A719-3FEF-4E54-B10C-6F6EA228606F}" srcOrd="2" destOrd="0" presId="urn:microsoft.com/office/officeart/2005/8/layout/orgChart1"/>
    <dgm:cxn modelId="{305EEBB7-38C5-4EAD-884E-2F06D87449C1}" type="presParOf" srcId="{C485DB6E-3DE1-4243-B3E1-268EDF3580F9}" destId="{E5676666-5A89-407B-83A1-59CA0106BDAB}" srcOrd="2" destOrd="0" presId="urn:microsoft.com/office/officeart/2005/8/layout/orgChart1"/>
    <dgm:cxn modelId="{47EC18F2-9D01-49D5-91C4-FB8FDB25EA79}" type="presParOf" srcId="{C485DB6E-3DE1-4243-B3E1-268EDF3580F9}" destId="{7DE310DB-8C5B-4C1C-9D74-ECCC9E441A02}" srcOrd="3" destOrd="0" presId="urn:microsoft.com/office/officeart/2005/8/layout/orgChart1"/>
    <dgm:cxn modelId="{D7427067-925E-4077-8F5D-1A258F9BD3E6}" type="presParOf" srcId="{7DE310DB-8C5B-4C1C-9D74-ECCC9E441A02}" destId="{FDF023DC-832C-407D-ADE3-C11F2CD1FCC9}" srcOrd="0" destOrd="0" presId="urn:microsoft.com/office/officeart/2005/8/layout/orgChart1"/>
    <dgm:cxn modelId="{2A405BFD-F456-4B5C-880F-E97377866674}" type="presParOf" srcId="{FDF023DC-832C-407D-ADE3-C11F2CD1FCC9}" destId="{BEC2EFC9-68E4-4249-84E4-43C30C2E2C38}" srcOrd="0" destOrd="0" presId="urn:microsoft.com/office/officeart/2005/8/layout/orgChart1"/>
    <dgm:cxn modelId="{022B7B83-0536-48BC-BC1B-9ACEEB17EDC9}" type="presParOf" srcId="{FDF023DC-832C-407D-ADE3-C11F2CD1FCC9}" destId="{5DDE081F-0653-46AB-A18E-F3548B869A64}" srcOrd="1" destOrd="0" presId="urn:microsoft.com/office/officeart/2005/8/layout/orgChart1"/>
    <dgm:cxn modelId="{38FB9482-10AF-436D-B0DF-CC57CC0F46E2}" type="presParOf" srcId="{7DE310DB-8C5B-4C1C-9D74-ECCC9E441A02}" destId="{6BFAFB0F-B391-4BE8-A584-C65D4C6D06A0}" srcOrd="1" destOrd="0" presId="urn:microsoft.com/office/officeart/2005/8/layout/orgChart1"/>
    <dgm:cxn modelId="{E57A90A4-6041-40B8-98C2-6067D680F2B1}" type="presParOf" srcId="{7DE310DB-8C5B-4C1C-9D74-ECCC9E441A02}" destId="{97E36C9C-66BC-4E7F-B7A3-9D322D1056CC}" srcOrd="2" destOrd="0" presId="urn:microsoft.com/office/officeart/2005/8/layout/orgChart1"/>
    <dgm:cxn modelId="{D2ED36A1-B791-47CE-B74D-F03C690EAAEF}" type="presParOf" srcId="{C485DB6E-3DE1-4243-B3E1-268EDF3580F9}" destId="{806F1501-1675-4426-85C5-56C78FC49252}" srcOrd="4" destOrd="0" presId="urn:microsoft.com/office/officeart/2005/8/layout/orgChart1"/>
    <dgm:cxn modelId="{5AFAB137-E5AD-4593-BC86-70D87BA497F6}" type="presParOf" srcId="{C485DB6E-3DE1-4243-B3E1-268EDF3580F9}" destId="{58B4CBAC-6319-47E8-B44A-81148466ABBA}" srcOrd="5" destOrd="0" presId="urn:microsoft.com/office/officeart/2005/8/layout/orgChart1"/>
    <dgm:cxn modelId="{7ED96A2A-D5BF-44BC-98E5-D1D5B66F9BBD}" type="presParOf" srcId="{58B4CBAC-6319-47E8-B44A-81148466ABBA}" destId="{ED0B6058-DF8B-4648-A8AF-AAD7F6DF6458}" srcOrd="0" destOrd="0" presId="urn:microsoft.com/office/officeart/2005/8/layout/orgChart1"/>
    <dgm:cxn modelId="{452F04AA-135C-46B0-901D-B0D47817C3D8}" type="presParOf" srcId="{ED0B6058-DF8B-4648-A8AF-AAD7F6DF6458}" destId="{3364D0B8-B426-4C88-88CC-2C0C50360F4D}" srcOrd="0" destOrd="0" presId="urn:microsoft.com/office/officeart/2005/8/layout/orgChart1"/>
    <dgm:cxn modelId="{AAECF2D2-4DDF-42C7-A15B-41CB060222EA}" type="presParOf" srcId="{ED0B6058-DF8B-4648-A8AF-AAD7F6DF6458}" destId="{17B3893A-2612-4107-BAFA-C89645246C83}" srcOrd="1" destOrd="0" presId="urn:microsoft.com/office/officeart/2005/8/layout/orgChart1"/>
    <dgm:cxn modelId="{8B481415-F618-4464-9426-30B39A03CBCB}" type="presParOf" srcId="{58B4CBAC-6319-47E8-B44A-81148466ABBA}" destId="{2C9C372C-CC46-458C-8375-B191C94B14EF}" srcOrd="1" destOrd="0" presId="urn:microsoft.com/office/officeart/2005/8/layout/orgChart1"/>
    <dgm:cxn modelId="{5B628F54-96ED-41FE-B99E-7E26132992C0}" type="presParOf" srcId="{58B4CBAC-6319-47E8-B44A-81148466ABBA}" destId="{8D95FBC9-F592-4582-A29A-581850B02A38}" srcOrd="2" destOrd="0" presId="urn:microsoft.com/office/officeart/2005/8/layout/orgChart1"/>
    <dgm:cxn modelId="{571C7551-31F1-4E96-A624-3DE296A8183F}" type="presParOf" srcId="{64737088-3C2D-4C30-BEEE-CE727A5DCF9A}" destId="{F063B6F4-ABE6-4B4D-8FBB-65083B82B9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612C1B-7684-416D-9B1B-7591D0B6CD0D}" type="doc">
      <dgm:prSet loTypeId="urn:microsoft.com/office/officeart/2005/8/layout/vList3" loCatId="list" qsTypeId="urn:microsoft.com/office/officeart/2005/8/quickstyle/simple1" qsCatId="simple" csTypeId="urn:microsoft.com/office/officeart/2005/8/colors/accent6_2" csCatId="accent6" phldr="1"/>
      <dgm:spPr/>
    </dgm:pt>
    <dgm:pt modelId="{A9AD5533-5D9C-4A9B-AF1F-F3DF6BD3B72B}">
      <dgm:prSet phldrT="[Text]" custT="1"/>
      <dgm:spPr/>
      <dgm:t>
        <a:bodyPr/>
        <a:lstStyle/>
        <a:p>
          <a:pPr algn="l"/>
          <a:r>
            <a:rPr lang="sr-Latn-RS" sz="1300" b="1" dirty="0"/>
            <a:t>45 proizvoda (u 52 dokumenta) – cilj je 100% održivih nabavki;</a:t>
          </a:r>
          <a:endParaRPr lang="en-US" sz="1300" b="1" dirty="0"/>
        </a:p>
      </dgm:t>
    </dgm:pt>
    <dgm:pt modelId="{BC606F7A-B1F4-4878-B296-8B647A9F7161}" type="parTrans" cxnId="{FA454583-03CA-4B89-B3AD-C84801095D87}">
      <dgm:prSet/>
      <dgm:spPr/>
      <dgm:t>
        <a:bodyPr/>
        <a:lstStyle/>
        <a:p>
          <a:endParaRPr lang="en-US"/>
        </a:p>
      </dgm:t>
    </dgm:pt>
    <dgm:pt modelId="{BD42A9BB-3DCF-4D3F-8543-5DF85C00F91C}" type="sibTrans" cxnId="{FA454583-03CA-4B89-B3AD-C84801095D87}">
      <dgm:prSet/>
      <dgm:spPr/>
      <dgm:t>
        <a:bodyPr/>
        <a:lstStyle/>
        <a:p>
          <a:endParaRPr lang="en-US"/>
        </a:p>
      </dgm:t>
    </dgm:pt>
    <dgm:pt modelId="{15F1D2C9-1609-41C8-BD4F-9899FB2DD20C}">
      <dgm:prSet phldrT="[Text]" custT="1"/>
      <dgm:spPr/>
      <dgm:t>
        <a:bodyPr/>
        <a:lstStyle/>
        <a:p>
          <a:pPr algn="l"/>
          <a:r>
            <a:rPr lang="sr-Latn-RS" sz="1000" b="1" dirty="0"/>
            <a:t>Papir za štampu</a:t>
          </a:r>
          <a:r>
            <a:rPr lang="en-US" sz="1000" b="1" dirty="0"/>
            <a:t>, </a:t>
          </a:r>
          <a:r>
            <a:rPr lang="en-US" sz="1000" b="1" dirty="0" err="1"/>
            <a:t>računari</a:t>
          </a:r>
          <a:r>
            <a:rPr lang="en-US" sz="1000" b="1" dirty="0"/>
            <a:t> </a:t>
          </a:r>
          <a:r>
            <a:rPr lang="en-US" sz="1000" b="1" dirty="0" err="1"/>
            <a:t>i</a:t>
          </a:r>
          <a:r>
            <a:rPr lang="en-US" sz="1000" b="1" dirty="0"/>
            <a:t> </a:t>
          </a:r>
          <a:r>
            <a:rPr lang="en-US" sz="1000" b="1" dirty="0" err="1"/>
            <a:t>monitori</a:t>
          </a:r>
          <a:r>
            <a:rPr lang="en-US" sz="1000" b="1" dirty="0"/>
            <a:t>, LED </a:t>
          </a:r>
          <a:r>
            <a:rPr lang="en-US" sz="1000" b="1" dirty="0" err="1"/>
            <a:t>lampe</a:t>
          </a:r>
          <a:r>
            <a:rPr lang="en-US" sz="1000" b="1" dirty="0"/>
            <a:t>, </a:t>
          </a:r>
          <a:r>
            <a:rPr lang="en-US" sz="1000" b="1" dirty="0" err="1"/>
            <a:t>klima</a:t>
          </a:r>
          <a:r>
            <a:rPr lang="en-US" sz="1000" b="1" dirty="0"/>
            <a:t> </a:t>
          </a:r>
          <a:r>
            <a:rPr lang="en-US" sz="1000" b="1" dirty="0" err="1"/>
            <a:t>uređaji</a:t>
          </a:r>
          <a:r>
            <a:rPr lang="en-US" sz="1000" b="1" dirty="0"/>
            <a:t>, </a:t>
          </a:r>
          <a:r>
            <a:rPr lang="sr-Latn-RS" sz="1000" b="1" dirty="0"/>
            <a:t>maziva, </a:t>
          </a:r>
          <a:r>
            <a:rPr lang="en-US" sz="1000" b="1" dirty="0" err="1"/>
            <a:t>drumski</a:t>
          </a:r>
          <a:r>
            <a:rPr lang="en-US" sz="1000" b="1" dirty="0"/>
            <a:t> transport, </a:t>
          </a:r>
          <a:r>
            <a:rPr lang="sr-Latn-RS" sz="1000" b="1" dirty="0"/>
            <a:t>rasveta </a:t>
          </a:r>
          <a:r>
            <a:rPr lang="en-US" sz="1000" b="1" dirty="0" err="1"/>
            <a:t>i</a:t>
          </a:r>
          <a:r>
            <a:rPr lang="en-US" sz="1000" b="1" dirty="0"/>
            <a:t> </a:t>
          </a:r>
          <a:r>
            <a:rPr lang="en-US" sz="1000" b="1" dirty="0" err="1"/>
            <a:t>saobraćajna</a:t>
          </a:r>
          <a:r>
            <a:rPr lang="en-US" sz="1000" b="1" dirty="0"/>
            <a:t> </a:t>
          </a:r>
          <a:r>
            <a:rPr lang="en-US" sz="1000" b="1" dirty="0" err="1"/>
            <a:t>signalizacija</a:t>
          </a:r>
          <a:r>
            <a:rPr lang="sr-Latn-RS" sz="1000" b="1" dirty="0"/>
            <a:t>.</a:t>
          </a:r>
          <a:endParaRPr lang="en-US" sz="1000" b="1" dirty="0"/>
        </a:p>
      </dgm:t>
    </dgm:pt>
    <dgm:pt modelId="{B0A45710-B5A0-40F9-A4CB-68B0E5AF85C0}" type="parTrans" cxnId="{33BD8794-6F85-4B0A-B0F6-5966580A69BD}">
      <dgm:prSet/>
      <dgm:spPr/>
      <dgm:t>
        <a:bodyPr/>
        <a:lstStyle/>
        <a:p>
          <a:endParaRPr lang="en-US"/>
        </a:p>
      </dgm:t>
    </dgm:pt>
    <dgm:pt modelId="{ACD60F2D-AE6F-47E2-A6EA-6D95D99A45C0}" type="sibTrans" cxnId="{33BD8794-6F85-4B0A-B0F6-5966580A69BD}">
      <dgm:prSet/>
      <dgm:spPr/>
      <dgm:t>
        <a:bodyPr/>
        <a:lstStyle/>
        <a:p>
          <a:endParaRPr lang="en-US"/>
        </a:p>
      </dgm:t>
    </dgm:pt>
    <dgm:pt modelId="{DC22B34E-2554-47C2-BC7E-BDB717A92A2F}">
      <dgm:prSet phldrT="[Text]" custT="1"/>
      <dgm:spPr/>
      <dgm:t>
        <a:bodyPr/>
        <a:lstStyle/>
        <a:p>
          <a:pPr algn="l"/>
          <a:r>
            <a:rPr lang="en-US" sz="1000" b="1" dirty="0" err="1"/>
            <a:t>Grenelle</a:t>
          </a:r>
          <a:r>
            <a:rPr lang="en-US" sz="1000" b="1" dirty="0"/>
            <a:t> 1 </a:t>
          </a:r>
          <a:r>
            <a:rPr lang="en-US" sz="1000" b="1" dirty="0" err="1"/>
            <a:t>član</a:t>
          </a:r>
          <a:r>
            <a:rPr lang="en-US" sz="1000" b="1" dirty="0"/>
            <a:t> 48</a:t>
          </a:r>
          <a:r>
            <a:rPr lang="sr-Latn-RS" sz="1000" b="1" dirty="0"/>
            <a:t>.</a:t>
          </a:r>
          <a:r>
            <a:rPr lang="en-US" sz="1000" b="1" dirty="0"/>
            <a:t> </a:t>
          </a:r>
          <a:r>
            <a:rPr lang="en-US" sz="1000" b="1" dirty="0" err="1"/>
            <a:t>postavlja</a:t>
          </a:r>
          <a:r>
            <a:rPr lang="en-US" sz="1000" b="1" dirty="0"/>
            <a:t> </a:t>
          </a:r>
          <a:r>
            <a:rPr lang="en-US" sz="1000" b="1" dirty="0" err="1"/>
            <a:t>obavezne</a:t>
          </a:r>
          <a:r>
            <a:rPr lang="en-US" sz="1000" b="1" dirty="0"/>
            <a:t>: </a:t>
          </a:r>
          <a:r>
            <a:rPr lang="en-US" sz="1000" b="1" dirty="0" err="1"/>
            <a:t>vozila</a:t>
          </a:r>
          <a:r>
            <a:rPr lang="en-US" sz="1000" b="1" dirty="0"/>
            <a:t>, </a:t>
          </a:r>
          <a:r>
            <a:rPr lang="en-US" sz="1000" b="1" dirty="0" err="1"/>
            <a:t>komunikaciona</a:t>
          </a:r>
          <a:r>
            <a:rPr lang="en-US" sz="1000" b="1" dirty="0"/>
            <a:t> </a:t>
          </a:r>
          <a:r>
            <a:rPr lang="en-US" sz="1000" b="1" dirty="0" err="1"/>
            <a:t>tehnologija</a:t>
          </a:r>
          <a:r>
            <a:rPr lang="en-US" sz="1000" b="1" dirty="0"/>
            <a:t>,</a:t>
          </a:r>
          <a:r>
            <a:rPr lang="sr-Latn-RS" sz="1000" b="1" dirty="0"/>
            <a:t> nameštaj</a:t>
          </a:r>
          <a:r>
            <a:rPr lang="en-US" sz="1000" b="1" dirty="0"/>
            <a:t>, </a:t>
          </a:r>
          <a:r>
            <a:rPr lang="en-US" sz="1000" b="1" dirty="0" err="1"/>
            <a:t>hran</a:t>
          </a:r>
          <a:r>
            <a:rPr lang="sr-Latn-RS" sz="1000" b="1" dirty="0"/>
            <a:t>a</a:t>
          </a:r>
          <a:r>
            <a:rPr lang="en-US" sz="1000" b="1" dirty="0"/>
            <a:t>, </a:t>
          </a:r>
          <a:r>
            <a:rPr lang="en-US" sz="1000" b="1" dirty="0" err="1"/>
            <a:t>automobil</a:t>
          </a:r>
          <a:r>
            <a:rPr lang="sr-Latn-RS" sz="1000" b="1" dirty="0"/>
            <a:t>e</a:t>
          </a:r>
          <a:r>
            <a:rPr lang="en-US" sz="1000" b="1" dirty="0"/>
            <a:t> </a:t>
          </a:r>
          <a:r>
            <a:rPr lang="en-US" sz="1000" b="1" dirty="0" err="1"/>
            <a:t>i</a:t>
          </a:r>
          <a:r>
            <a:rPr lang="en-US" sz="1000" b="1" dirty="0"/>
            <a:t> </a:t>
          </a:r>
          <a:r>
            <a:rPr lang="en-US" sz="1000" b="1" dirty="0" err="1"/>
            <a:t>stvaranje</a:t>
          </a:r>
          <a:r>
            <a:rPr lang="en-US" sz="1000" b="1" dirty="0"/>
            <a:t> </a:t>
          </a:r>
          <a:r>
            <a:rPr lang="en-US" sz="1000" b="1" dirty="0" err="1"/>
            <a:t>ugljeničnog</a:t>
          </a:r>
          <a:r>
            <a:rPr lang="en-US" sz="1000" b="1" dirty="0"/>
            <a:t> </a:t>
          </a:r>
          <a:r>
            <a:rPr lang="en-US" sz="1000" b="1" dirty="0" err="1"/>
            <a:t>otiska</a:t>
          </a:r>
          <a:r>
            <a:rPr lang="en-US" sz="1000" b="1" dirty="0"/>
            <a:t> </a:t>
          </a:r>
          <a:r>
            <a:rPr lang="en-US" sz="1000" b="1" dirty="0" err="1"/>
            <a:t>na</a:t>
          </a:r>
          <a:r>
            <a:rPr lang="en-US" sz="1000" b="1" dirty="0"/>
            <a:t> </a:t>
          </a:r>
          <a:r>
            <a:rPr lang="en-US" sz="1000" b="1" dirty="0" err="1"/>
            <a:t>državnim</a:t>
          </a:r>
          <a:r>
            <a:rPr lang="en-US" sz="1000" b="1" dirty="0"/>
            <a:t> </a:t>
          </a:r>
          <a:r>
            <a:rPr lang="en-US" sz="1000" b="1" dirty="0" err="1"/>
            <a:t>zgradama</a:t>
          </a:r>
          <a:r>
            <a:rPr lang="en-US" sz="1000" b="1" dirty="0"/>
            <a:t>.</a:t>
          </a:r>
        </a:p>
      </dgm:t>
    </dgm:pt>
    <dgm:pt modelId="{6B0F1984-6625-45B0-8E45-304DA503EB58}" type="parTrans" cxnId="{1F95A153-2816-475D-99E7-AFB22221CA4C}">
      <dgm:prSet/>
      <dgm:spPr/>
      <dgm:t>
        <a:bodyPr/>
        <a:lstStyle/>
        <a:p>
          <a:endParaRPr lang="en-US"/>
        </a:p>
      </dgm:t>
    </dgm:pt>
    <dgm:pt modelId="{5DD4FF2F-C89E-4E70-8767-0FF46EB5394E}" type="sibTrans" cxnId="{1F95A153-2816-475D-99E7-AFB22221CA4C}">
      <dgm:prSet/>
      <dgm:spPr/>
      <dgm:t>
        <a:bodyPr/>
        <a:lstStyle/>
        <a:p>
          <a:endParaRPr lang="en-US"/>
        </a:p>
      </dgm:t>
    </dgm:pt>
    <dgm:pt modelId="{03ED2A84-7C41-44CC-B2EC-EF00143D911F}" type="pres">
      <dgm:prSet presAssocID="{30612C1B-7684-416D-9B1B-7591D0B6CD0D}" presName="linearFlow" presStyleCnt="0">
        <dgm:presLayoutVars>
          <dgm:dir/>
          <dgm:resizeHandles val="exact"/>
        </dgm:presLayoutVars>
      </dgm:prSet>
      <dgm:spPr/>
    </dgm:pt>
    <dgm:pt modelId="{A9951E5E-98BB-4820-A087-FB691F9536C4}" type="pres">
      <dgm:prSet presAssocID="{A9AD5533-5D9C-4A9B-AF1F-F3DF6BD3B72B}" presName="composite" presStyleCnt="0"/>
      <dgm:spPr/>
    </dgm:pt>
    <dgm:pt modelId="{E16372A6-5C5E-43C2-8EEE-251D40DE1536}" type="pres">
      <dgm:prSet presAssocID="{A9AD5533-5D9C-4A9B-AF1F-F3DF6BD3B72B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1F46A9C-5493-4B60-9E56-6A0250C4ADB9}" type="pres">
      <dgm:prSet presAssocID="{A9AD5533-5D9C-4A9B-AF1F-F3DF6BD3B72B}" presName="txShp" presStyleLbl="node1" presStyleIdx="0" presStyleCnt="3">
        <dgm:presLayoutVars>
          <dgm:bulletEnabled val="1"/>
        </dgm:presLayoutVars>
      </dgm:prSet>
      <dgm:spPr/>
    </dgm:pt>
    <dgm:pt modelId="{9963E2DF-D464-41C7-879D-C16859022E12}" type="pres">
      <dgm:prSet presAssocID="{BD42A9BB-3DCF-4D3F-8543-5DF85C00F91C}" presName="spacing" presStyleCnt="0"/>
      <dgm:spPr/>
    </dgm:pt>
    <dgm:pt modelId="{C3E6140C-6DF5-40E8-9969-371EAC261B3E}" type="pres">
      <dgm:prSet presAssocID="{15F1D2C9-1609-41C8-BD4F-9899FB2DD20C}" presName="composite" presStyleCnt="0"/>
      <dgm:spPr/>
    </dgm:pt>
    <dgm:pt modelId="{BA28A9C3-C520-45D7-8C58-3FEC8A1B1A59}" type="pres">
      <dgm:prSet presAssocID="{15F1D2C9-1609-41C8-BD4F-9899FB2DD20C}" presName="imgShp" presStyleLbl="fgImgPlace1" presStyleIdx="1" presStyleCnt="3" custLinFactNeighborX="7126" custLinFactNeighborY="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1A7D10A-4F66-4C68-BDBD-2E37AD268ADF}" type="pres">
      <dgm:prSet presAssocID="{15F1D2C9-1609-41C8-BD4F-9899FB2DD20C}" presName="txShp" presStyleLbl="node1" presStyleIdx="1" presStyleCnt="3">
        <dgm:presLayoutVars>
          <dgm:bulletEnabled val="1"/>
        </dgm:presLayoutVars>
      </dgm:prSet>
      <dgm:spPr/>
    </dgm:pt>
    <dgm:pt modelId="{B672D4E2-9D0E-4B7E-AE08-F2E38E54AAC0}" type="pres">
      <dgm:prSet presAssocID="{ACD60F2D-AE6F-47E2-A6EA-6D95D99A45C0}" presName="spacing" presStyleCnt="0"/>
      <dgm:spPr/>
    </dgm:pt>
    <dgm:pt modelId="{03280FF5-9C73-4945-BBB6-A404C07EB80B}" type="pres">
      <dgm:prSet presAssocID="{DC22B34E-2554-47C2-BC7E-BDB717A92A2F}" presName="composite" presStyleCnt="0"/>
      <dgm:spPr/>
    </dgm:pt>
    <dgm:pt modelId="{B4D6685B-A46C-4B33-B544-8BD0D4EF0D74}" type="pres">
      <dgm:prSet presAssocID="{DC22B34E-2554-47C2-BC7E-BDB717A92A2F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2C10F51F-2AD9-499D-BCAD-503378365B79}" type="pres">
      <dgm:prSet presAssocID="{DC22B34E-2554-47C2-BC7E-BDB717A92A2F}" presName="txShp" presStyleLbl="node1" presStyleIdx="2" presStyleCnt="3">
        <dgm:presLayoutVars>
          <dgm:bulletEnabled val="1"/>
        </dgm:presLayoutVars>
      </dgm:prSet>
      <dgm:spPr/>
    </dgm:pt>
  </dgm:ptLst>
  <dgm:cxnLst>
    <dgm:cxn modelId="{B3C6D215-C540-4E1A-905F-9325337E8230}" type="presOf" srcId="{DC22B34E-2554-47C2-BC7E-BDB717A92A2F}" destId="{2C10F51F-2AD9-499D-BCAD-503378365B79}" srcOrd="0" destOrd="0" presId="urn:microsoft.com/office/officeart/2005/8/layout/vList3"/>
    <dgm:cxn modelId="{1596B231-5C06-4FC7-849D-9D49DDCE2CF4}" type="presOf" srcId="{30612C1B-7684-416D-9B1B-7591D0B6CD0D}" destId="{03ED2A84-7C41-44CC-B2EC-EF00143D911F}" srcOrd="0" destOrd="0" presId="urn:microsoft.com/office/officeart/2005/8/layout/vList3"/>
    <dgm:cxn modelId="{1F95A153-2816-475D-99E7-AFB22221CA4C}" srcId="{30612C1B-7684-416D-9B1B-7591D0B6CD0D}" destId="{DC22B34E-2554-47C2-BC7E-BDB717A92A2F}" srcOrd="2" destOrd="0" parTransId="{6B0F1984-6625-45B0-8E45-304DA503EB58}" sibTransId="{5DD4FF2F-C89E-4E70-8767-0FF46EB5394E}"/>
    <dgm:cxn modelId="{FA454583-03CA-4B89-B3AD-C84801095D87}" srcId="{30612C1B-7684-416D-9B1B-7591D0B6CD0D}" destId="{A9AD5533-5D9C-4A9B-AF1F-F3DF6BD3B72B}" srcOrd="0" destOrd="0" parTransId="{BC606F7A-B1F4-4878-B296-8B647A9F7161}" sibTransId="{BD42A9BB-3DCF-4D3F-8543-5DF85C00F91C}"/>
    <dgm:cxn modelId="{33BD8794-6F85-4B0A-B0F6-5966580A69BD}" srcId="{30612C1B-7684-416D-9B1B-7591D0B6CD0D}" destId="{15F1D2C9-1609-41C8-BD4F-9899FB2DD20C}" srcOrd="1" destOrd="0" parTransId="{B0A45710-B5A0-40F9-A4CB-68B0E5AF85C0}" sibTransId="{ACD60F2D-AE6F-47E2-A6EA-6D95D99A45C0}"/>
    <dgm:cxn modelId="{5760A6C0-850C-4150-94D6-76FC0BF7A080}" type="presOf" srcId="{A9AD5533-5D9C-4A9B-AF1F-F3DF6BD3B72B}" destId="{B1F46A9C-5493-4B60-9E56-6A0250C4ADB9}" srcOrd="0" destOrd="0" presId="urn:microsoft.com/office/officeart/2005/8/layout/vList3"/>
    <dgm:cxn modelId="{78337BEE-1A06-4CD8-A804-4D8337AAE58A}" type="presOf" srcId="{15F1D2C9-1609-41C8-BD4F-9899FB2DD20C}" destId="{51A7D10A-4F66-4C68-BDBD-2E37AD268ADF}" srcOrd="0" destOrd="0" presId="urn:microsoft.com/office/officeart/2005/8/layout/vList3"/>
    <dgm:cxn modelId="{4D0F6C95-B1BF-4692-86B9-66317E2B6D65}" type="presParOf" srcId="{03ED2A84-7C41-44CC-B2EC-EF00143D911F}" destId="{A9951E5E-98BB-4820-A087-FB691F9536C4}" srcOrd="0" destOrd="0" presId="urn:microsoft.com/office/officeart/2005/8/layout/vList3"/>
    <dgm:cxn modelId="{203E7051-FCDC-4773-8F70-CB2FEFC26607}" type="presParOf" srcId="{A9951E5E-98BB-4820-A087-FB691F9536C4}" destId="{E16372A6-5C5E-43C2-8EEE-251D40DE1536}" srcOrd="0" destOrd="0" presId="urn:microsoft.com/office/officeart/2005/8/layout/vList3"/>
    <dgm:cxn modelId="{23217ABD-7B43-49F6-9F78-93D9823A0434}" type="presParOf" srcId="{A9951E5E-98BB-4820-A087-FB691F9536C4}" destId="{B1F46A9C-5493-4B60-9E56-6A0250C4ADB9}" srcOrd="1" destOrd="0" presId="urn:microsoft.com/office/officeart/2005/8/layout/vList3"/>
    <dgm:cxn modelId="{9C0D5F0E-C859-4555-8F7E-8A6D1C326E75}" type="presParOf" srcId="{03ED2A84-7C41-44CC-B2EC-EF00143D911F}" destId="{9963E2DF-D464-41C7-879D-C16859022E12}" srcOrd="1" destOrd="0" presId="urn:microsoft.com/office/officeart/2005/8/layout/vList3"/>
    <dgm:cxn modelId="{D28907FC-A402-43CA-9FFF-E108EE00EE15}" type="presParOf" srcId="{03ED2A84-7C41-44CC-B2EC-EF00143D911F}" destId="{C3E6140C-6DF5-40E8-9969-371EAC261B3E}" srcOrd="2" destOrd="0" presId="urn:microsoft.com/office/officeart/2005/8/layout/vList3"/>
    <dgm:cxn modelId="{DA25D71E-19DC-4059-8C44-F80B12F8D946}" type="presParOf" srcId="{C3E6140C-6DF5-40E8-9969-371EAC261B3E}" destId="{BA28A9C3-C520-45D7-8C58-3FEC8A1B1A59}" srcOrd="0" destOrd="0" presId="urn:microsoft.com/office/officeart/2005/8/layout/vList3"/>
    <dgm:cxn modelId="{95929D67-6E35-4626-8B27-400FC68FB5B6}" type="presParOf" srcId="{C3E6140C-6DF5-40E8-9969-371EAC261B3E}" destId="{51A7D10A-4F66-4C68-BDBD-2E37AD268ADF}" srcOrd="1" destOrd="0" presId="urn:microsoft.com/office/officeart/2005/8/layout/vList3"/>
    <dgm:cxn modelId="{616ECAD7-B152-4444-A937-0140721F1DED}" type="presParOf" srcId="{03ED2A84-7C41-44CC-B2EC-EF00143D911F}" destId="{B672D4E2-9D0E-4B7E-AE08-F2E38E54AAC0}" srcOrd="3" destOrd="0" presId="urn:microsoft.com/office/officeart/2005/8/layout/vList3"/>
    <dgm:cxn modelId="{87D9DE08-E741-46DC-A5AB-ED4ECD6B18F0}" type="presParOf" srcId="{03ED2A84-7C41-44CC-B2EC-EF00143D911F}" destId="{03280FF5-9C73-4945-BBB6-A404C07EB80B}" srcOrd="4" destOrd="0" presId="urn:microsoft.com/office/officeart/2005/8/layout/vList3"/>
    <dgm:cxn modelId="{58486E2D-C673-4C0B-AF79-A2E226D585AE}" type="presParOf" srcId="{03280FF5-9C73-4945-BBB6-A404C07EB80B}" destId="{B4D6685B-A46C-4B33-B544-8BD0D4EF0D74}" srcOrd="0" destOrd="0" presId="urn:microsoft.com/office/officeart/2005/8/layout/vList3"/>
    <dgm:cxn modelId="{8CA7F2F4-6C76-4FE8-A5BE-8163F644B45A}" type="presParOf" srcId="{03280FF5-9C73-4945-BBB6-A404C07EB80B}" destId="{2C10F51F-2AD9-499D-BCAD-503378365B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923C59-C31B-4DBE-A674-611B566E9493}" type="doc">
      <dgm:prSet loTypeId="urn:microsoft.com/office/officeart/2005/8/layout/vList3" loCatId="list" qsTypeId="urn:microsoft.com/office/officeart/2005/8/quickstyle/simple1" qsCatId="simple" csTypeId="urn:microsoft.com/office/officeart/2005/8/colors/accent6_2" csCatId="accent6" phldr="1"/>
      <dgm:spPr/>
    </dgm:pt>
    <dgm:pt modelId="{3AD3DA9C-54B1-4D52-8056-428E8489C6B6}">
      <dgm:prSet phldrT="[Text]" custT="1"/>
      <dgm:spPr/>
      <dgm:t>
        <a:bodyPr/>
        <a:lstStyle/>
        <a:p>
          <a:pPr algn="l"/>
          <a:r>
            <a:rPr lang="sr-Latn-RS" sz="1300" b="1" dirty="0"/>
            <a:t>Dobrovoljno – obaveza za javni sektor za vozila</a:t>
          </a:r>
          <a:endParaRPr lang="en-US" sz="1300" b="1" dirty="0"/>
        </a:p>
      </dgm:t>
    </dgm:pt>
    <dgm:pt modelId="{EC78634C-973F-44CA-824C-95CF67F2C225}" type="parTrans" cxnId="{82B212A1-C554-4B78-9CB1-BBE1AED53DA8}">
      <dgm:prSet/>
      <dgm:spPr/>
      <dgm:t>
        <a:bodyPr/>
        <a:lstStyle/>
        <a:p>
          <a:endParaRPr lang="en-US"/>
        </a:p>
      </dgm:t>
    </dgm:pt>
    <dgm:pt modelId="{6729576F-F02F-456F-9352-BD45A707B4AE}" type="sibTrans" cxnId="{82B212A1-C554-4B78-9CB1-BBE1AED53DA8}">
      <dgm:prSet/>
      <dgm:spPr/>
      <dgm:t>
        <a:bodyPr/>
        <a:lstStyle/>
        <a:p>
          <a:endParaRPr lang="en-US"/>
        </a:p>
      </dgm:t>
    </dgm:pt>
    <dgm:pt modelId="{AC8F0020-E9DA-485B-A81C-152F1A58B96E}">
      <dgm:prSet phldrT="[Text]" custT="1"/>
      <dgm:spPr/>
      <dgm:t>
        <a:bodyPr/>
        <a:lstStyle/>
        <a:p>
          <a:pPr algn="l"/>
          <a:r>
            <a:rPr lang="sr-Latn-RS" sz="1300" b="1" dirty="0"/>
            <a:t>Formirani kriterijumi za 8 proizvoda. U Kataloniji obavezno.</a:t>
          </a:r>
          <a:endParaRPr lang="en-US" sz="1300" b="1" dirty="0"/>
        </a:p>
      </dgm:t>
    </dgm:pt>
    <dgm:pt modelId="{C56F923A-8024-47D9-9BA7-BC2AE7B0831C}" type="parTrans" cxnId="{FD2A411A-01DD-48A0-923C-941D7C448BB2}">
      <dgm:prSet/>
      <dgm:spPr/>
      <dgm:t>
        <a:bodyPr/>
        <a:lstStyle/>
        <a:p>
          <a:endParaRPr lang="en-US"/>
        </a:p>
      </dgm:t>
    </dgm:pt>
    <dgm:pt modelId="{7D9C4511-8162-4DA6-9AA9-A4B6A5C191B9}" type="sibTrans" cxnId="{FD2A411A-01DD-48A0-923C-941D7C448BB2}">
      <dgm:prSet/>
      <dgm:spPr/>
      <dgm:t>
        <a:bodyPr/>
        <a:lstStyle/>
        <a:p>
          <a:endParaRPr lang="en-US"/>
        </a:p>
      </dgm:t>
    </dgm:pt>
    <dgm:pt modelId="{D4F5F8AB-08CA-43B6-88ED-730D04943BCE}">
      <dgm:prSet phldrT="[Text]" custT="1"/>
      <dgm:spPr/>
      <dgm:t>
        <a:bodyPr/>
        <a:lstStyle/>
        <a:p>
          <a:pPr algn="l"/>
          <a:r>
            <a:rPr lang="sr-Latn-RS" sz="1300" b="1" dirty="0"/>
            <a:t>P</a:t>
          </a:r>
          <a:r>
            <a:rPr lang="en-US" sz="1300" b="1" dirty="0" err="1"/>
            <a:t>rogresivna</a:t>
          </a:r>
          <a:r>
            <a:rPr lang="en-US" sz="1300" b="1" dirty="0"/>
            <a:t> </a:t>
          </a:r>
          <a:r>
            <a:rPr lang="en-US" sz="1300" b="1" dirty="0" err="1"/>
            <a:t>obaveznost</a:t>
          </a:r>
          <a:r>
            <a:rPr lang="en-US" sz="1300" b="1" dirty="0"/>
            <a:t> </a:t>
          </a:r>
          <a:r>
            <a:rPr lang="en-US" sz="1300" b="1" dirty="0" err="1"/>
            <a:t>centralnih</a:t>
          </a:r>
          <a:r>
            <a:rPr lang="en-US" sz="1300" b="1" dirty="0"/>
            <a:t> </a:t>
          </a:r>
          <a:r>
            <a:rPr lang="en-US" sz="1300" b="1" dirty="0" err="1"/>
            <a:t>vlasti</a:t>
          </a:r>
          <a:r>
            <a:rPr lang="en-US" sz="1300" b="1" dirty="0"/>
            <a:t> </a:t>
          </a:r>
        </a:p>
      </dgm:t>
    </dgm:pt>
    <dgm:pt modelId="{8747BF00-44EA-4F97-8E14-0AF3C07E6F74}" type="parTrans" cxnId="{A93F40B2-DB91-4697-B80F-F3D5D248B0FE}">
      <dgm:prSet/>
      <dgm:spPr/>
      <dgm:t>
        <a:bodyPr/>
        <a:lstStyle/>
        <a:p>
          <a:endParaRPr lang="en-US"/>
        </a:p>
      </dgm:t>
    </dgm:pt>
    <dgm:pt modelId="{FA24B53C-CEFF-44CE-80F1-7417C5408F86}" type="sibTrans" cxnId="{A93F40B2-DB91-4697-B80F-F3D5D248B0FE}">
      <dgm:prSet/>
      <dgm:spPr/>
      <dgm:t>
        <a:bodyPr/>
        <a:lstStyle/>
        <a:p>
          <a:endParaRPr lang="en-US"/>
        </a:p>
      </dgm:t>
    </dgm:pt>
    <dgm:pt modelId="{16A5ED3A-3852-475C-A171-C68AAFD90AAF}" type="pres">
      <dgm:prSet presAssocID="{EA923C59-C31B-4DBE-A674-611B566E9493}" presName="linearFlow" presStyleCnt="0">
        <dgm:presLayoutVars>
          <dgm:dir/>
          <dgm:resizeHandles val="exact"/>
        </dgm:presLayoutVars>
      </dgm:prSet>
      <dgm:spPr/>
    </dgm:pt>
    <dgm:pt modelId="{BDE64D29-0208-4B23-93B9-278BB1FBAB3F}" type="pres">
      <dgm:prSet presAssocID="{3AD3DA9C-54B1-4D52-8056-428E8489C6B6}" presName="composite" presStyleCnt="0"/>
      <dgm:spPr/>
    </dgm:pt>
    <dgm:pt modelId="{15A22883-FEA4-4B97-BAF3-72433FCD7463}" type="pres">
      <dgm:prSet presAssocID="{3AD3DA9C-54B1-4D52-8056-428E8489C6B6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36F0B2A-3982-4A86-A4FC-469D13CF7D19}" type="pres">
      <dgm:prSet presAssocID="{3AD3DA9C-54B1-4D52-8056-428E8489C6B6}" presName="txShp" presStyleLbl="node1" presStyleIdx="0" presStyleCnt="3">
        <dgm:presLayoutVars>
          <dgm:bulletEnabled val="1"/>
        </dgm:presLayoutVars>
      </dgm:prSet>
      <dgm:spPr/>
    </dgm:pt>
    <dgm:pt modelId="{5AADD590-1299-4D3D-BF3E-BE4A512AE492}" type="pres">
      <dgm:prSet presAssocID="{6729576F-F02F-456F-9352-BD45A707B4AE}" presName="spacing" presStyleCnt="0"/>
      <dgm:spPr/>
    </dgm:pt>
    <dgm:pt modelId="{340675F2-0256-4C01-8E40-16B109182132}" type="pres">
      <dgm:prSet presAssocID="{AC8F0020-E9DA-485B-A81C-152F1A58B96E}" presName="composite" presStyleCnt="0"/>
      <dgm:spPr/>
    </dgm:pt>
    <dgm:pt modelId="{F795FBF9-BF12-415D-9388-E0E2D2F1DCB6}" type="pres">
      <dgm:prSet presAssocID="{AC8F0020-E9DA-485B-A81C-152F1A58B96E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7435B3B-61E3-4506-A370-8BCA24FAF293}" type="pres">
      <dgm:prSet presAssocID="{AC8F0020-E9DA-485B-A81C-152F1A58B96E}" presName="txShp" presStyleLbl="node1" presStyleIdx="1" presStyleCnt="3">
        <dgm:presLayoutVars>
          <dgm:bulletEnabled val="1"/>
        </dgm:presLayoutVars>
      </dgm:prSet>
      <dgm:spPr/>
    </dgm:pt>
    <dgm:pt modelId="{D3917D63-D394-4995-99B0-C800D2030A34}" type="pres">
      <dgm:prSet presAssocID="{7D9C4511-8162-4DA6-9AA9-A4B6A5C191B9}" presName="spacing" presStyleCnt="0"/>
      <dgm:spPr/>
    </dgm:pt>
    <dgm:pt modelId="{B1022E1E-DC46-4C29-B7E7-0E08F65AEBDF}" type="pres">
      <dgm:prSet presAssocID="{D4F5F8AB-08CA-43B6-88ED-730D04943BCE}" presName="composite" presStyleCnt="0"/>
      <dgm:spPr/>
    </dgm:pt>
    <dgm:pt modelId="{54061213-293D-4B03-974F-C4E9EBD33C91}" type="pres">
      <dgm:prSet presAssocID="{D4F5F8AB-08CA-43B6-88ED-730D04943BCE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8966A27-3769-4840-AAFB-0E126EEE09DF}" type="pres">
      <dgm:prSet presAssocID="{D4F5F8AB-08CA-43B6-88ED-730D04943BCE}" presName="txShp" presStyleLbl="node1" presStyleIdx="2" presStyleCnt="3">
        <dgm:presLayoutVars>
          <dgm:bulletEnabled val="1"/>
        </dgm:presLayoutVars>
      </dgm:prSet>
      <dgm:spPr/>
    </dgm:pt>
  </dgm:ptLst>
  <dgm:cxnLst>
    <dgm:cxn modelId="{92056009-E556-4EC2-9E2C-AFDA2F2CB0CB}" type="presOf" srcId="{D4F5F8AB-08CA-43B6-88ED-730D04943BCE}" destId="{C8966A27-3769-4840-AAFB-0E126EEE09DF}" srcOrd="0" destOrd="0" presId="urn:microsoft.com/office/officeart/2005/8/layout/vList3"/>
    <dgm:cxn modelId="{FD2A411A-01DD-48A0-923C-941D7C448BB2}" srcId="{EA923C59-C31B-4DBE-A674-611B566E9493}" destId="{AC8F0020-E9DA-485B-A81C-152F1A58B96E}" srcOrd="1" destOrd="0" parTransId="{C56F923A-8024-47D9-9BA7-BC2AE7B0831C}" sibTransId="{7D9C4511-8162-4DA6-9AA9-A4B6A5C191B9}"/>
    <dgm:cxn modelId="{0B7BF76B-FC0D-4EEB-B265-EFBC22C2B937}" type="presOf" srcId="{EA923C59-C31B-4DBE-A674-611B566E9493}" destId="{16A5ED3A-3852-475C-A171-C68AAFD90AAF}" srcOrd="0" destOrd="0" presId="urn:microsoft.com/office/officeart/2005/8/layout/vList3"/>
    <dgm:cxn modelId="{82B212A1-C554-4B78-9CB1-BBE1AED53DA8}" srcId="{EA923C59-C31B-4DBE-A674-611B566E9493}" destId="{3AD3DA9C-54B1-4D52-8056-428E8489C6B6}" srcOrd="0" destOrd="0" parTransId="{EC78634C-973F-44CA-824C-95CF67F2C225}" sibTransId="{6729576F-F02F-456F-9352-BD45A707B4AE}"/>
    <dgm:cxn modelId="{A93F40B2-DB91-4697-B80F-F3D5D248B0FE}" srcId="{EA923C59-C31B-4DBE-A674-611B566E9493}" destId="{D4F5F8AB-08CA-43B6-88ED-730D04943BCE}" srcOrd="2" destOrd="0" parTransId="{8747BF00-44EA-4F97-8E14-0AF3C07E6F74}" sibTransId="{FA24B53C-CEFF-44CE-80F1-7417C5408F86}"/>
    <dgm:cxn modelId="{0BECB6C6-3D3D-43C7-87EE-6A231BE5BA8F}" type="presOf" srcId="{AC8F0020-E9DA-485B-A81C-152F1A58B96E}" destId="{97435B3B-61E3-4506-A370-8BCA24FAF293}" srcOrd="0" destOrd="0" presId="urn:microsoft.com/office/officeart/2005/8/layout/vList3"/>
    <dgm:cxn modelId="{7D392EDA-59E9-4715-88E9-DBF4893C5D05}" type="presOf" srcId="{3AD3DA9C-54B1-4D52-8056-428E8489C6B6}" destId="{836F0B2A-3982-4A86-A4FC-469D13CF7D19}" srcOrd="0" destOrd="0" presId="urn:microsoft.com/office/officeart/2005/8/layout/vList3"/>
    <dgm:cxn modelId="{F2F56D9B-34C5-4258-BA22-63AC37EA073A}" type="presParOf" srcId="{16A5ED3A-3852-475C-A171-C68AAFD90AAF}" destId="{BDE64D29-0208-4B23-93B9-278BB1FBAB3F}" srcOrd="0" destOrd="0" presId="urn:microsoft.com/office/officeart/2005/8/layout/vList3"/>
    <dgm:cxn modelId="{0870805E-A71C-4FEE-B36A-A946F00564AE}" type="presParOf" srcId="{BDE64D29-0208-4B23-93B9-278BB1FBAB3F}" destId="{15A22883-FEA4-4B97-BAF3-72433FCD7463}" srcOrd="0" destOrd="0" presId="urn:microsoft.com/office/officeart/2005/8/layout/vList3"/>
    <dgm:cxn modelId="{61BA09D7-F6D9-4B51-85C4-9775F008A522}" type="presParOf" srcId="{BDE64D29-0208-4B23-93B9-278BB1FBAB3F}" destId="{836F0B2A-3982-4A86-A4FC-469D13CF7D19}" srcOrd="1" destOrd="0" presId="urn:microsoft.com/office/officeart/2005/8/layout/vList3"/>
    <dgm:cxn modelId="{08969C85-9B53-48EF-9DCE-959913C4DD18}" type="presParOf" srcId="{16A5ED3A-3852-475C-A171-C68AAFD90AAF}" destId="{5AADD590-1299-4D3D-BF3E-BE4A512AE492}" srcOrd="1" destOrd="0" presId="urn:microsoft.com/office/officeart/2005/8/layout/vList3"/>
    <dgm:cxn modelId="{6C405D1C-EBED-49DD-9B79-9CDFEB8A963B}" type="presParOf" srcId="{16A5ED3A-3852-475C-A171-C68AAFD90AAF}" destId="{340675F2-0256-4C01-8E40-16B109182132}" srcOrd="2" destOrd="0" presId="urn:microsoft.com/office/officeart/2005/8/layout/vList3"/>
    <dgm:cxn modelId="{08B9513B-318D-4BB9-B9F5-AB2607088AFF}" type="presParOf" srcId="{340675F2-0256-4C01-8E40-16B109182132}" destId="{F795FBF9-BF12-415D-9388-E0E2D2F1DCB6}" srcOrd="0" destOrd="0" presId="urn:microsoft.com/office/officeart/2005/8/layout/vList3"/>
    <dgm:cxn modelId="{732D26BD-6062-41CB-A401-9DCA45D6B69E}" type="presParOf" srcId="{340675F2-0256-4C01-8E40-16B109182132}" destId="{97435B3B-61E3-4506-A370-8BCA24FAF293}" srcOrd="1" destOrd="0" presId="urn:microsoft.com/office/officeart/2005/8/layout/vList3"/>
    <dgm:cxn modelId="{AE92F1E9-F666-43B3-A6C7-4AA5D002E100}" type="presParOf" srcId="{16A5ED3A-3852-475C-A171-C68AAFD90AAF}" destId="{D3917D63-D394-4995-99B0-C800D2030A34}" srcOrd="3" destOrd="0" presId="urn:microsoft.com/office/officeart/2005/8/layout/vList3"/>
    <dgm:cxn modelId="{5AD562CF-DA64-4F6F-9072-EE1C249881B6}" type="presParOf" srcId="{16A5ED3A-3852-475C-A171-C68AAFD90AAF}" destId="{B1022E1E-DC46-4C29-B7E7-0E08F65AEBDF}" srcOrd="4" destOrd="0" presId="urn:microsoft.com/office/officeart/2005/8/layout/vList3"/>
    <dgm:cxn modelId="{9B0273AE-1BF3-4162-9742-0FB0BA43787A}" type="presParOf" srcId="{B1022E1E-DC46-4C29-B7E7-0E08F65AEBDF}" destId="{54061213-293D-4B03-974F-C4E9EBD33C91}" srcOrd="0" destOrd="0" presId="urn:microsoft.com/office/officeart/2005/8/layout/vList3"/>
    <dgm:cxn modelId="{AECF1DB8-F6E7-43C7-B37E-D3461B539B02}" type="presParOf" srcId="{B1022E1E-DC46-4C29-B7E7-0E08F65AEBDF}" destId="{C8966A27-3769-4840-AAFB-0E126EEE09D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F1501-1675-4426-85C5-56C78FC49252}">
      <dsp:nvSpPr>
        <dsp:cNvPr id="0" name=""/>
        <dsp:cNvSpPr/>
      </dsp:nvSpPr>
      <dsp:spPr>
        <a:xfrm>
          <a:off x="2908000" y="494574"/>
          <a:ext cx="1548109" cy="361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31"/>
              </a:lnTo>
              <a:lnTo>
                <a:pt x="1548109" y="275231"/>
              </a:lnTo>
              <a:lnTo>
                <a:pt x="1548109" y="361091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76666-5A89-407B-83A1-59CA0106BDAB}">
      <dsp:nvSpPr>
        <dsp:cNvPr id="0" name=""/>
        <dsp:cNvSpPr/>
      </dsp:nvSpPr>
      <dsp:spPr>
        <a:xfrm>
          <a:off x="1946433" y="494574"/>
          <a:ext cx="961567" cy="521970"/>
        </a:xfrm>
        <a:custGeom>
          <a:avLst/>
          <a:gdLst/>
          <a:ahLst/>
          <a:cxnLst/>
          <a:rect l="0" t="0" r="0" b="0"/>
          <a:pathLst>
            <a:path>
              <a:moveTo>
                <a:pt x="961567" y="0"/>
              </a:moveTo>
              <a:lnTo>
                <a:pt x="961567" y="436110"/>
              </a:lnTo>
              <a:lnTo>
                <a:pt x="0" y="436110"/>
              </a:lnTo>
              <a:lnTo>
                <a:pt x="0" y="521970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DDCAF-3D87-4147-BB3C-C17514B6061E}">
      <dsp:nvSpPr>
        <dsp:cNvPr id="0" name=""/>
        <dsp:cNvSpPr/>
      </dsp:nvSpPr>
      <dsp:spPr>
        <a:xfrm>
          <a:off x="408857" y="494574"/>
          <a:ext cx="2499142" cy="521970"/>
        </a:xfrm>
        <a:custGeom>
          <a:avLst/>
          <a:gdLst/>
          <a:ahLst/>
          <a:cxnLst/>
          <a:rect l="0" t="0" r="0" b="0"/>
          <a:pathLst>
            <a:path>
              <a:moveTo>
                <a:pt x="2499142" y="0"/>
              </a:moveTo>
              <a:lnTo>
                <a:pt x="2499142" y="436110"/>
              </a:lnTo>
              <a:lnTo>
                <a:pt x="0" y="436110"/>
              </a:lnTo>
              <a:lnTo>
                <a:pt x="0" y="521970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4CF56-8E20-42A3-8151-798970294A9D}">
      <dsp:nvSpPr>
        <dsp:cNvPr id="0" name=""/>
        <dsp:cNvSpPr/>
      </dsp:nvSpPr>
      <dsp:spPr>
        <a:xfrm>
          <a:off x="1587742" y="0"/>
          <a:ext cx="2640515" cy="494574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Kriterijumi</a:t>
          </a:r>
          <a:r>
            <a:rPr lang="en-US" sz="1400" b="1" kern="1200" dirty="0"/>
            <a:t> za </a:t>
          </a:r>
          <a:r>
            <a:rPr lang="en-US" sz="1400" b="1" kern="1200" dirty="0" err="1"/>
            <a:t>ocenu</a:t>
          </a:r>
          <a:r>
            <a:rPr lang="en-US" sz="1400" b="1" kern="1200" dirty="0"/>
            <a:t> </a:t>
          </a:r>
          <a:r>
            <a:rPr lang="en-US" sz="1400" b="1" kern="1200" dirty="0" err="1"/>
            <a:t>ponuda</a:t>
          </a:r>
          <a:r>
            <a:rPr lang="sr-Latn-RS" sz="1400" b="1" kern="1200" dirty="0"/>
            <a:t> (alternativno):</a:t>
          </a:r>
          <a:endParaRPr lang="en-US" sz="1400" b="1" kern="1200" dirty="0"/>
        </a:p>
      </dsp:txBody>
      <dsp:txXfrm>
        <a:off x="1587742" y="0"/>
        <a:ext cx="2640515" cy="494574"/>
      </dsp:txXfrm>
    </dsp:sp>
    <dsp:sp modelId="{DEF9CB6B-69C3-4928-BA2A-43C23DE9A3BE}">
      <dsp:nvSpPr>
        <dsp:cNvPr id="0" name=""/>
        <dsp:cNvSpPr/>
      </dsp:nvSpPr>
      <dsp:spPr>
        <a:xfrm>
          <a:off x="0" y="1016544"/>
          <a:ext cx="817714" cy="408857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b="1" kern="1200" dirty="0"/>
            <a:t>cena</a:t>
          </a:r>
          <a:endParaRPr lang="en-US" sz="1400" b="1" kern="1200" dirty="0"/>
        </a:p>
      </dsp:txBody>
      <dsp:txXfrm>
        <a:off x="0" y="1016544"/>
        <a:ext cx="817714" cy="408857"/>
      </dsp:txXfrm>
    </dsp:sp>
    <dsp:sp modelId="{BEC2EFC9-68E4-4249-84E4-43C30C2E2C38}">
      <dsp:nvSpPr>
        <dsp:cNvPr id="0" name=""/>
        <dsp:cNvSpPr/>
      </dsp:nvSpPr>
      <dsp:spPr>
        <a:xfrm>
          <a:off x="964173" y="1016544"/>
          <a:ext cx="1964518" cy="1594339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Troškovi</a:t>
          </a:r>
          <a:r>
            <a:rPr lang="sr-Latn-RS" sz="1400" b="1" kern="1200" dirty="0"/>
            <a:t> </a:t>
          </a:r>
          <a:r>
            <a:rPr lang="en-US" sz="1400" b="1" kern="1200" dirty="0" err="1"/>
            <a:t>primenom</a:t>
          </a:r>
          <a:r>
            <a:rPr lang="en-US" sz="1400" b="1" kern="1200" dirty="0"/>
            <a:t> </a:t>
          </a:r>
          <a:r>
            <a:rPr lang="en-US" sz="1400" b="1" kern="1200" dirty="0" err="1"/>
            <a:t>pristupa</a:t>
          </a:r>
          <a:r>
            <a:rPr lang="en-US" sz="1400" b="1" kern="1200" dirty="0"/>
            <a:t> </a:t>
          </a:r>
          <a:r>
            <a:rPr lang="en-US" sz="1400" b="1" kern="1200" dirty="0" err="1"/>
            <a:t>troškovne</a:t>
          </a:r>
          <a:r>
            <a:rPr lang="en-US" sz="1400" b="1" kern="1200" dirty="0"/>
            <a:t> </a:t>
          </a:r>
          <a:r>
            <a:rPr lang="en-US" sz="1400" b="1" kern="1200" dirty="0" err="1"/>
            <a:t>efikasnosti</a:t>
          </a:r>
          <a:r>
            <a:rPr lang="en-US" sz="1400" b="1" kern="1200" dirty="0"/>
            <a:t>, </a:t>
          </a:r>
          <a:r>
            <a:rPr lang="en-US" sz="1400" b="1" kern="1200" dirty="0" err="1"/>
            <a:t>kao</a:t>
          </a:r>
          <a:r>
            <a:rPr lang="en-US" sz="1400" b="1" kern="1200" dirty="0"/>
            <a:t> </a:t>
          </a:r>
          <a:r>
            <a:rPr lang="en-US" sz="1400" b="1" kern="1200" dirty="0" err="1"/>
            <a:t>što</a:t>
          </a:r>
          <a:r>
            <a:rPr lang="en-US" sz="1400" b="1" kern="1200" dirty="0"/>
            <a:t> je </a:t>
          </a:r>
          <a:r>
            <a:rPr lang="en-US" sz="1400" b="1" kern="1200" dirty="0" err="1"/>
            <a:t>trošak</a:t>
          </a:r>
          <a:r>
            <a:rPr lang="en-US" sz="1400" b="1" kern="1200" dirty="0"/>
            <a:t> </a:t>
          </a:r>
          <a:r>
            <a:rPr lang="en-US" sz="1400" b="1" kern="1200" dirty="0" err="1"/>
            <a:t>životnog</a:t>
          </a:r>
          <a:r>
            <a:rPr lang="en-US" sz="1400" b="1" kern="1200" dirty="0"/>
            <a:t> </a:t>
          </a:r>
          <a:r>
            <a:rPr lang="en-US" sz="1400" b="1" kern="1200" dirty="0" err="1"/>
            <a:t>ciklusa</a:t>
          </a:r>
          <a:r>
            <a:rPr lang="en-US" sz="1400" b="1" kern="1200" dirty="0"/>
            <a:t> u </a:t>
          </a:r>
          <a:r>
            <a:rPr lang="en-US" sz="1400" b="1" kern="1200" dirty="0" err="1"/>
            <a:t>skladu</a:t>
          </a:r>
          <a:r>
            <a:rPr lang="en-US" sz="1400" b="1" kern="1200" dirty="0"/>
            <a:t> </a:t>
          </a:r>
          <a:r>
            <a:rPr lang="en-US" sz="1400" b="1" kern="1200" dirty="0" err="1"/>
            <a:t>sa</a:t>
          </a:r>
          <a:r>
            <a:rPr lang="en-US" sz="1400" b="1" kern="1200" dirty="0"/>
            <a:t> </a:t>
          </a:r>
          <a:r>
            <a:rPr lang="en-US" sz="1400" b="1" kern="1200" dirty="0" err="1"/>
            <a:t>članom</a:t>
          </a:r>
          <a:r>
            <a:rPr lang="en-US" sz="1400" b="1" kern="1200" dirty="0"/>
            <a:t> 134.</a:t>
          </a:r>
        </a:p>
      </dsp:txBody>
      <dsp:txXfrm>
        <a:off x="964173" y="1016544"/>
        <a:ext cx="1964518" cy="1594339"/>
      </dsp:txXfrm>
    </dsp:sp>
    <dsp:sp modelId="{3364D0B8-B426-4C88-88CC-2C0C50360F4D}">
      <dsp:nvSpPr>
        <dsp:cNvPr id="0" name=""/>
        <dsp:cNvSpPr/>
      </dsp:nvSpPr>
      <dsp:spPr>
        <a:xfrm>
          <a:off x="3118942" y="855666"/>
          <a:ext cx="2674336" cy="2041870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b="1" u="none" kern="1200" dirty="0" err="1"/>
            <a:t>odnosa</a:t>
          </a:r>
          <a:r>
            <a:rPr lang="en-US" sz="1400" b="1" u="none" kern="1200" dirty="0"/>
            <a:t> </a:t>
          </a:r>
          <a:r>
            <a:rPr lang="en-US" sz="1400" b="1" u="none" kern="1200" dirty="0" err="1"/>
            <a:t>cene</a:t>
          </a:r>
          <a:r>
            <a:rPr lang="en-US" sz="1400" b="1" u="none" kern="1200" dirty="0"/>
            <a:t> </a:t>
          </a:r>
          <a:r>
            <a:rPr lang="en-US" sz="1400" b="1" u="none" kern="1200" dirty="0" err="1"/>
            <a:t>i</a:t>
          </a:r>
          <a:r>
            <a:rPr lang="en-US" sz="1400" b="1" u="none" kern="1200" dirty="0"/>
            <a:t> </a:t>
          </a:r>
          <a:r>
            <a:rPr lang="en-US" sz="1400" b="1" u="none" kern="1200" dirty="0" err="1"/>
            <a:t>kvaliteta</a:t>
          </a:r>
          <a:r>
            <a:rPr lang="en-US" sz="1400" b="1" u="none" kern="1200" dirty="0"/>
            <a:t>, </a:t>
          </a:r>
          <a:r>
            <a:rPr lang="en-US" sz="1400" b="1" u="none" kern="1200" dirty="0" err="1"/>
            <a:t>odnosno</a:t>
          </a:r>
          <a:r>
            <a:rPr lang="en-US" sz="1400" b="1" u="none" kern="1200" dirty="0"/>
            <a:t> </a:t>
          </a:r>
          <a:r>
            <a:rPr lang="en-US" sz="1400" b="1" u="none" kern="1200" dirty="0" err="1"/>
            <a:t>troška</a:t>
          </a:r>
          <a:r>
            <a:rPr lang="en-US" sz="1400" b="1" u="none" kern="1200" dirty="0"/>
            <a:t> </a:t>
          </a:r>
          <a:r>
            <a:rPr lang="en-US" sz="1400" b="1" u="none" kern="1200" dirty="0" err="1"/>
            <a:t>i</a:t>
          </a:r>
          <a:r>
            <a:rPr lang="en-US" sz="1400" b="1" u="none" kern="1200" dirty="0"/>
            <a:t> </a:t>
          </a:r>
          <a:r>
            <a:rPr lang="en-US" sz="1400" b="1" u="none" kern="1200" dirty="0" err="1"/>
            <a:t>kvaliteta</a:t>
          </a:r>
          <a:r>
            <a:rPr lang="en-US" sz="1400" b="1" u="none" kern="1200" dirty="0"/>
            <a:t> koji se </a:t>
          </a:r>
          <a:r>
            <a:rPr lang="en-US" sz="1400" b="1" u="none" kern="1200" dirty="0" err="1"/>
            <a:t>ocenjuje</a:t>
          </a:r>
          <a:r>
            <a:rPr lang="en-US" sz="1400" b="1" u="none" kern="1200" dirty="0"/>
            <a:t> </a:t>
          </a:r>
          <a:r>
            <a:rPr lang="en-US" sz="1400" b="1" u="none" kern="1200" dirty="0" err="1"/>
            <a:t>na</a:t>
          </a:r>
          <a:r>
            <a:rPr lang="en-US" sz="1400" b="1" u="none" kern="1200" dirty="0"/>
            <a:t> </a:t>
          </a:r>
          <a:r>
            <a:rPr lang="en-US" sz="1400" b="1" u="none" kern="1200" dirty="0" err="1"/>
            <a:t>osnovu</a:t>
          </a:r>
          <a:r>
            <a:rPr lang="en-US" sz="1400" b="1" u="none" kern="1200" dirty="0"/>
            <a:t> </a:t>
          </a:r>
          <a:r>
            <a:rPr lang="en-US" sz="1400" b="1" u="none" kern="1200" dirty="0" err="1"/>
            <a:t>kriterijuma</a:t>
          </a:r>
          <a:r>
            <a:rPr lang="en-US" sz="1400" b="1" u="none" kern="1200" dirty="0"/>
            <a:t>, </a:t>
          </a:r>
          <a:r>
            <a:rPr lang="en-US" sz="1400" b="1" u="none" kern="1200" dirty="0" err="1"/>
            <a:t>uključujući</a:t>
          </a:r>
          <a:r>
            <a:rPr lang="en-US" sz="1400" b="1" u="none" kern="1200" dirty="0"/>
            <a:t> </a:t>
          </a:r>
          <a:r>
            <a:rPr lang="en-US" sz="1400" b="1" u="none" kern="1200" dirty="0" err="1"/>
            <a:t>kvalitativne</a:t>
          </a:r>
          <a:r>
            <a:rPr lang="en-US" sz="1400" b="1" u="none" kern="1200" dirty="0"/>
            <a:t>, </a:t>
          </a:r>
          <a:r>
            <a:rPr lang="en-US" sz="1400" b="1" u="none" kern="1200" dirty="0" err="1"/>
            <a:t>ekološke</a:t>
          </a:r>
          <a:r>
            <a:rPr lang="en-US" sz="1400" b="1" u="none" kern="1200" dirty="0"/>
            <a:t> </a:t>
          </a:r>
          <a:r>
            <a:rPr lang="en-US" sz="1400" b="1" u="none" kern="1200" dirty="0" err="1"/>
            <a:t>i</a:t>
          </a:r>
          <a:r>
            <a:rPr lang="en-US" sz="1400" b="1" u="none" kern="1200" dirty="0"/>
            <a:t>/</a:t>
          </a:r>
          <a:r>
            <a:rPr lang="en-US" sz="1400" b="1" u="none" kern="1200" dirty="0" err="1"/>
            <a:t>ili</a:t>
          </a:r>
          <a:r>
            <a:rPr lang="en-US" sz="1400" b="1" u="none" kern="1200" dirty="0"/>
            <a:t> </a:t>
          </a:r>
          <a:r>
            <a:rPr lang="en-US" sz="1400" b="1" u="none" kern="1200" dirty="0" err="1"/>
            <a:t>socijalne</a:t>
          </a:r>
          <a:r>
            <a:rPr lang="en-US" sz="1400" b="1" u="none" kern="1200" dirty="0"/>
            <a:t> </a:t>
          </a:r>
          <a:r>
            <a:rPr lang="en-US" sz="1400" b="1" u="none" kern="1200" dirty="0" err="1"/>
            <a:t>aspekte</a:t>
          </a:r>
          <a:r>
            <a:rPr lang="en-US" sz="1400" b="1" u="none" kern="1200" dirty="0"/>
            <a:t>, </a:t>
          </a:r>
          <a:r>
            <a:rPr lang="en-US" sz="1400" b="1" u="none" kern="1200" dirty="0" err="1"/>
            <a:t>povezane</a:t>
          </a:r>
          <a:r>
            <a:rPr lang="en-US" sz="1400" b="1" u="none" kern="1200" dirty="0"/>
            <a:t> </a:t>
          </a:r>
          <a:r>
            <a:rPr lang="en-US" sz="1400" b="1" u="none" kern="1200" dirty="0" err="1"/>
            <a:t>sa</a:t>
          </a:r>
          <a:r>
            <a:rPr lang="en-US" sz="1400" b="1" u="none" kern="1200" dirty="0"/>
            <a:t> </a:t>
          </a:r>
          <a:r>
            <a:rPr lang="en-US" sz="1400" b="1" u="none" kern="1200" dirty="0" err="1"/>
            <a:t>predmetom</a:t>
          </a:r>
          <a:r>
            <a:rPr lang="en-US" sz="1400" b="1" u="none" kern="1200" dirty="0"/>
            <a:t> </a:t>
          </a:r>
          <a:r>
            <a:rPr lang="en-US" sz="1400" b="1" u="none" kern="1200" dirty="0" err="1"/>
            <a:t>ugovora</a:t>
          </a:r>
          <a:r>
            <a:rPr lang="en-US" sz="1400" b="1" u="none" kern="1200" dirty="0"/>
            <a:t> o </a:t>
          </a:r>
          <a:r>
            <a:rPr lang="en-US" sz="1400" b="1" u="none" kern="1200" dirty="0" err="1"/>
            <a:t>javnoj</a:t>
          </a:r>
          <a:r>
            <a:rPr lang="en-US" sz="1400" b="1" u="none" kern="1200" dirty="0"/>
            <a:t> </a:t>
          </a:r>
          <a:r>
            <a:rPr lang="en-US" sz="1400" b="1" u="none" kern="1200" dirty="0" err="1"/>
            <a:t>nabavci</a:t>
          </a:r>
          <a:endParaRPr lang="en-US" sz="1400" b="1" kern="1200" dirty="0"/>
        </a:p>
      </dsp:txBody>
      <dsp:txXfrm>
        <a:off x="3118942" y="855666"/>
        <a:ext cx="2674336" cy="2041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46A9C-5493-4B60-9E56-6A0250C4ADB9}">
      <dsp:nvSpPr>
        <dsp:cNvPr id="0" name=""/>
        <dsp:cNvSpPr/>
      </dsp:nvSpPr>
      <dsp:spPr>
        <a:xfrm rot="10800000">
          <a:off x="947811" y="2"/>
          <a:ext cx="2940300" cy="828837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494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300" b="1" kern="1200" dirty="0"/>
            <a:t>45 proizvoda (u 52 dokumenta) – cilj je 100% održivih nabavki;</a:t>
          </a:r>
          <a:endParaRPr lang="en-US" sz="1300" b="1" kern="1200" dirty="0"/>
        </a:p>
      </dsp:txBody>
      <dsp:txXfrm rot="10800000">
        <a:off x="1155020" y="2"/>
        <a:ext cx="2733091" cy="828837"/>
      </dsp:txXfrm>
    </dsp:sp>
    <dsp:sp modelId="{E16372A6-5C5E-43C2-8EEE-251D40DE1536}">
      <dsp:nvSpPr>
        <dsp:cNvPr id="0" name=""/>
        <dsp:cNvSpPr/>
      </dsp:nvSpPr>
      <dsp:spPr>
        <a:xfrm>
          <a:off x="533392" y="2"/>
          <a:ext cx="828837" cy="8288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7D10A-4F66-4C68-BDBD-2E37AD268ADF}">
      <dsp:nvSpPr>
        <dsp:cNvPr id="0" name=""/>
        <dsp:cNvSpPr/>
      </dsp:nvSpPr>
      <dsp:spPr>
        <a:xfrm rot="10800000">
          <a:off x="947811" y="1076255"/>
          <a:ext cx="2940300" cy="828837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494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000" b="1" kern="1200" dirty="0"/>
            <a:t>Papir za štampu</a:t>
          </a:r>
          <a:r>
            <a:rPr lang="en-US" sz="1000" b="1" kern="1200" dirty="0"/>
            <a:t>, </a:t>
          </a:r>
          <a:r>
            <a:rPr lang="en-US" sz="1000" b="1" kern="1200" dirty="0" err="1"/>
            <a:t>računari</a:t>
          </a:r>
          <a:r>
            <a:rPr lang="en-US" sz="1000" b="1" kern="1200" dirty="0"/>
            <a:t> </a:t>
          </a:r>
          <a:r>
            <a:rPr lang="en-US" sz="1000" b="1" kern="1200" dirty="0" err="1"/>
            <a:t>i</a:t>
          </a:r>
          <a:r>
            <a:rPr lang="en-US" sz="1000" b="1" kern="1200" dirty="0"/>
            <a:t> </a:t>
          </a:r>
          <a:r>
            <a:rPr lang="en-US" sz="1000" b="1" kern="1200" dirty="0" err="1"/>
            <a:t>monitori</a:t>
          </a:r>
          <a:r>
            <a:rPr lang="en-US" sz="1000" b="1" kern="1200" dirty="0"/>
            <a:t>, LED </a:t>
          </a:r>
          <a:r>
            <a:rPr lang="en-US" sz="1000" b="1" kern="1200" dirty="0" err="1"/>
            <a:t>lampe</a:t>
          </a:r>
          <a:r>
            <a:rPr lang="en-US" sz="1000" b="1" kern="1200" dirty="0"/>
            <a:t>, </a:t>
          </a:r>
          <a:r>
            <a:rPr lang="en-US" sz="1000" b="1" kern="1200" dirty="0" err="1"/>
            <a:t>klima</a:t>
          </a:r>
          <a:r>
            <a:rPr lang="en-US" sz="1000" b="1" kern="1200" dirty="0"/>
            <a:t> </a:t>
          </a:r>
          <a:r>
            <a:rPr lang="en-US" sz="1000" b="1" kern="1200" dirty="0" err="1"/>
            <a:t>uređaji</a:t>
          </a:r>
          <a:r>
            <a:rPr lang="en-US" sz="1000" b="1" kern="1200" dirty="0"/>
            <a:t>, </a:t>
          </a:r>
          <a:r>
            <a:rPr lang="sr-Latn-RS" sz="1000" b="1" kern="1200" dirty="0"/>
            <a:t>maziva, </a:t>
          </a:r>
          <a:r>
            <a:rPr lang="en-US" sz="1000" b="1" kern="1200" dirty="0" err="1"/>
            <a:t>drumski</a:t>
          </a:r>
          <a:r>
            <a:rPr lang="en-US" sz="1000" b="1" kern="1200" dirty="0"/>
            <a:t> transport, </a:t>
          </a:r>
          <a:r>
            <a:rPr lang="sr-Latn-RS" sz="1000" b="1" kern="1200" dirty="0"/>
            <a:t>rasveta </a:t>
          </a:r>
          <a:r>
            <a:rPr lang="en-US" sz="1000" b="1" kern="1200" dirty="0" err="1"/>
            <a:t>i</a:t>
          </a:r>
          <a:r>
            <a:rPr lang="en-US" sz="1000" b="1" kern="1200" dirty="0"/>
            <a:t> </a:t>
          </a:r>
          <a:r>
            <a:rPr lang="en-US" sz="1000" b="1" kern="1200" dirty="0" err="1"/>
            <a:t>saobraćajna</a:t>
          </a:r>
          <a:r>
            <a:rPr lang="en-US" sz="1000" b="1" kern="1200" dirty="0"/>
            <a:t> </a:t>
          </a:r>
          <a:r>
            <a:rPr lang="en-US" sz="1000" b="1" kern="1200" dirty="0" err="1"/>
            <a:t>signalizacija</a:t>
          </a:r>
          <a:r>
            <a:rPr lang="sr-Latn-RS" sz="1000" b="1" kern="1200" dirty="0"/>
            <a:t>.</a:t>
          </a:r>
          <a:endParaRPr lang="en-US" sz="1000" b="1" kern="1200" dirty="0"/>
        </a:p>
      </dsp:txBody>
      <dsp:txXfrm rot="10800000">
        <a:off x="1155020" y="1076255"/>
        <a:ext cx="2733091" cy="828837"/>
      </dsp:txXfrm>
    </dsp:sp>
    <dsp:sp modelId="{BA28A9C3-C520-45D7-8C58-3FEC8A1B1A59}">
      <dsp:nvSpPr>
        <dsp:cNvPr id="0" name=""/>
        <dsp:cNvSpPr/>
      </dsp:nvSpPr>
      <dsp:spPr>
        <a:xfrm>
          <a:off x="592455" y="1076255"/>
          <a:ext cx="828837" cy="82883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0F51F-2AD9-499D-BCAD-503378365B79}">
      <dsp:nvSpPr>
        <dsp:cNvPr id="0" name=""/>
        <dsp:cNvSpPr/>
      </dsp:nvSpPr>
      <dsp:spPr>
        <a:xfrm rot="10800000">
          <a:off x="947811" y="2152507"/>
          <a:ext cx="2940300" cy="828837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494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 err="1"/>
            <a:t>Grenelle</a:t>
          </a:r>
          <a:r>
            <a:rPr lang="en-US" sz="1000" b="1" kern="1200" dirty="0"/>
            <a:t> 1 </a:t>
          </a:r>
          <a:r>
            <a:rPr lang="en-US" sz="1000" b="1" kern="1200" dirty="0" err="1"/>
            <a:t>član</a:t>
          </a:r>
          <a:r>
            <a:rPr lang="en-US" sz="1000" b="1" kern="1200" dirty="0"/>
            <a:t> 48</a:t>
          </a:r>
          <a:r>
            <a:rPr lang="sr-Latn-RS" sz="1000" b="1" kern="1200" dirty="0"/>
            <a:t>.</a:t>
          </a:r>
          <a:r>
            <a:rPr lang="en-US" sz="1000" b="1" kern="1200" dirty="0"/>
            <a:t> </a:t>
          </a:r>
          <a:r>
            <a:rPr lang="en-US" sz="1000" b="1" kern="1200" dirty="0" err="1"/>
            <a:t>postavlja</a:t>
          </a:r>
          <a:r>
            <a:rPr lang="en-US" sz="1000" b="1" kern="1200" dirty="0"/>
            <a:t> </a:t>
          </a:r>
          <a:r>
            <a:rPr lang="en-US" sz="1000" b="1" kern="1200" dirty="0" err="1"/>
            <a:t>obavezne</a:t>
          </a:r>
          <a:r>
            <a:rPr lang="en-US" sz="1000" b="1" kern="1200" dirty="0"/>
            <a:t>: </a:t>
          </a:r>
          <a:r>
            <a:rPr lang="en-US" sz="1000" b="1" kern="1200" dirty="0" err="1"/>
            <a:t>vozila</a:t>
          </a:r>
          <a:r>
            <a:rPr lang="en-US" sz="1000" b="1" kern="1200" dirty="0"/>
            <a:t>, </a:t>
          </a:r>
          <a:r>
            <a:rPr lang="en-US" sz="1000" b="1" kern="1200" dirty="0" err="1"/>
            <a:t>komunikaciona</a:t>
          </a:r>
          <a:r>
            <a:rPr lang="en-US" sz="1000" b="1" kern="1200" dirty="0"/>
            <a:t> </a:t>
          </a:r>
          <a:r>
            <a:rPr lang="en-US" sz="1000" b="1" kern="1200" dirty="0" err="1"/>
            <a:t>tehnologija</a:t>
          </a:r>
          <a:r>
            <a:rPr lang="en-US" sz="1000" b="1" kern="1200" dirty="0"/>
            <a:t>,</a:t>
          </a:r>
          <a:r>
            <a:rPr lang="sr-Latn-RS" sz="1000" b="1" kern="1200" dirty="0"/>
            <a:t> nameštaj</a:t>
          </a:r>
          <a:r>
            <a:rPr lang="en-US" sz="1000" b="1" kern="1200" dirty="0"/>
            <a:t>, </a:t>
          </a:r>
          <a:r>
            <a:rPr lang="en-US" sz="1000" b="1" kern="1200" dirty="0" err="1"/>
            <a:t>hran</a:t>
          </a:r>
          <a:r>
            <a:rPr lang="sr-Latn-RS" sz="1000" b="1" kern="1200" dirty="0"/>
            <a:t>a</a:t>
          </a:r>
          <a:r>
            <a:rPr lang="en-US" sz="1000" b="1" kern="1200" dirty="0"/>
            <a:t>, </a:t>
          </a:r>
          <a:r>
            <a:rPr lang="en-US" sz="1000" b="1" kern="1200" dirty="0" err="1"/>
            <a:t>automobil</a:t>
          </a:r>
          <a:r>
            <a:rPr lang="sr-Latn-RS" sz="1000" b="1" kern="1200" dirty="0"/>
            <a:t>e</a:t>
          </a:r>
          <a:r>
            <a:rPr lang="en-US" sz="1000" b="1" kern="1200" dirty="0"/>
            <a:t> </a:t>
          </a:r>
          <a:r>
            <a:rPr lang="en-US" sz="1000" b="1" kern="1200" dirty="0" err="1"/>
            <a:t>i</a:t>
          </a:r>
          <a:r>
            <a:rPr lang="en-US" sz="1000" b="1" kern="1200" dirty="0"/>
            <a:t> </a:t>
          </a:r>
          <a:r>
            <a:rPr lang="en-US" sz="1000" b="1" kern="1200" dirty="0" err="1"/>
            <a:t>stvaranje</a:t>
          </a:r>
          <a:r>
            <a:rPr lang="en-US" sz="1000" b="1" kern="1200" dirty="0"/>
            <a:t> </a:t>
          </a:r>
          <a:r>
            <a:rPr lang="en-US" sz="1000" b="1" kern="1200" dirty="0" err="1"/>
            <a:t>ugljeničnog</a:t>
          </a:r>
          <a:r>
            <a:rPr lang="en-US" sz="1000" b="1" kern="1200" dirty="0"/>
            <a:t> </a:t>
          </a:r>
          <a:r>
            <a:rPr lang="en-US" sz="1000" b="1" kern="1200" dirty="0" err="1"/>
            <a:t>otiska</a:t>
          </a:r>
          <a:r>
            <a:rPr lang="en-US" sz="1000" b="1" kern="1200" dirty="0"/>
            <a:t> </a:t>
          </a:r>
          <a:r>
            <a:rPr lang="en-US" sz="1000" b="1" kern="1200" dirty="0" err="1"/>
            <a:t>na</a:t>
          </a:r>
          <a:r>
            <a:rPr lang="en-US" sz="1000" b="1" kern="1200" dirty="0"/>
            <a:t> </a:t>
          </a:r>
          <a:r>
            <a:rPr lang="en-US" sz="1000" b="1" kern="1200" dirty="0" err="1"/>
            <a:t>državnim</a:t>
          </a:r>
          <a:r>
            <a:rPr lang="en-US" sz="1000" b="1" kern="1200" dirty="0"/>
            <a:t> </a:t>
          </a:r>
          <a:r>
            <a:rPr lang="en-US" sz="1000" b="1" kern="1200" dirty="0" err="1"/>
            <a:t>zgradama</a:t>
          </a:r>
          <a:r>
            <a:rPr lang="en-US" sz="1000" b="1" kern="1200" dirty="0"/>
            <a:t>.</a:t>
          </a:r>
        </a:p>
      </dsp:txBody>
      <dsp:txXfrm rot="10800000">
        <a:off x="1155020" y="2152507"/>
        <a:ext cx="2733091" cy="828837"/>
      </dsp:txXfrm>
    </dsp:sp>
    <dsp:sp modelId="{B4D6685B-A46C-4B33-B544-8BD0D4EF0D74}">
      <dsp:nvSpPr>
        <dsp:cNvPr id="0" name=""/>
        <dsp:cNvSpPr/>
      </dsp:nvSpPr>
      <dsp:spPr>
        <a:xfrm>
          <a:off x="533392" y="2152507"/>
          <a:ext cx="828837" cy="82883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F0B2A-3982-4A86-A4FC-469D13CF7D19}">
      <dsp:nvSpPr>
        <dsp:cNvPr id="0" name=""/>
        <dsp:cNvSpPr/>
      </dsp:nvSpPr>
      <dsp:spPr>
        <a:xfrm rot="10800000">
          <a:off x="943110" y="576"/>
          <a:ext cx="2940300" cy="810033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02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300" b="1" kern="1200" dirty="0"/>
            <a:t>Dobrovoljno – obaveza za javni sektor za vozila</a:t>
          </a:r>
          <a:endParaRPr lang="en-US" sz="1300" b="1" kern="1200" dirty="0"/>
        </a:p>
      </dsp:txBody>
      <dsp:txXfrm rot="10800000">
        <a:off x="1145618" y="576"/>
        <a:ext cx="2737792" cy="810033"/>
      </dsp:txXfrm>
    </dsp:sp>
    <dsp:sp modelId="{15A22883-FEA4-4B97-BAF3-72433FCD7463}">
      <dsp:nvSpPr>
        <dsp:cNvPr id="0" name=""/>
        <dsp:cNvSpPr/>
      </dsp:nvSpPr>
      <dsp:spPr>
        <a:xfrm>
          <a:off x="538093" y="576"/>
          <a:ext cx="810033" cy="81003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35B3B-61E3-4506-A370-8BCA24FAF293}">
      <dsp:nvSpPr>
        <dsp:cNvPr id="0" name=""/>
        <dsp:cNvSpPr/>
      </dsp:nvSpPr>
      <dsp:spPr>
        <a:xfrm rot="10800000">
          <a:off x="943110" y="1052411"/>
          <a:ext cx="2940300" cy="810033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02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300" b="1" kern="1200" dirty="0"/>
            <a:t>Formirani kriterijumi za 8 proizvoda. U Kataloniji obavezno.</a:t>
          </a:r>
          <a:endParaRPr lang="en-US" sz="1300" b="1" kern="1200" dirty="0"/>
        </a:p>
      </dsp:txBody>
      <dsp:txXfrm rot="10800000">
        <a:off x="1145618" y="1052411"/>
        <a:ext cx="2737792" cy="810033"/>
      </dsp:txXfrm>
    </dsp:sp>
    <dsp:sp modelId="{F795FBF9-BF12-415D-9388-E0E2D2F1DCB6}">
      <dsp:nvSpPr>
        <dsp:cNvPr id="0" name=""/>
        <dsp:cNvSpPr/>
      </dsp:nvSpPr>
      <dsp:spPr>
        <a:xfrm>
          <a:off x="538093" y="1052411"/>
          <a:ext cx="810033" cy="81003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66A27-3769-4840-AAFB-0E126EEE09DF}">
      <dsp:nvSpPr>
        <dsp:cNvPr id="0" name=""/>
        <dsp:cNvSpPr/>
      </dsp:nvSpPr>
      <dsp:spPr>
        <a:xfrm rot="10800000">
          <a:off x="943110" y="2104245"/>
          <a:ext cx="2940300" cy="810033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02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300" b="1" kern="1200" dirty="0"/>
            <a:t>P</a:t>
          </a:r>
          <a:r>
            <a:rPr lang="en-US" sz="1300" b="1" kern="1200" dirty="0" err="1"/>
            <a:t>rogresivna</a:t>
          </a:r>
          <a:r>
            <a:rPr lang="en-US" sz="1300" b="1" kern="1200" dirty="0"/>
            <a:t> </a:t>
          </a:r>
          <a:r>
            <a:rPr lang="en-US" sz="1300" b="1" kern="1200" dirty="0" err="1"/>
            <a:t>obaveznost</a:t>
          </a:r>
          <a:r>
            <a:rPr lang="en-US" sz="1300" b="1" kern="1200" dirty="0"/>
            <a:t> </a:t>
          </a:r>
          <a:r>
            <a:rPr lang="en-US" sz="1300" b="1" kern="1200" dirty="0" err="1"/>
            <a:t>centralnih</a:t>
          </a:r>
          <a:r>
            <a:rPr lang="en-US" sz="1300" b="1" kern="1200" dirty="0"/>
            <a:t> </a:t>
          </a:r>
          <a:r>
            <a:rPr lang="en-US" sz="1300" b="1" kern="1200" dirty="0" err="1"/>
            <a:t>vlasti</a:t>
          </a:r>
          <a:r>
            <a:rPr lang="en-US" sz="1300" b="1" kern="1200" dirty="0"/>
            <a:t> </a:t>
          </a:r>
        </a:p>
      </dsp:txBody>
      <dsp:txXfrm rot="10800000">
        <a:off x="1145618" y="2104245"/>
        <a:ext cx="2737792" cy="810033"/>
      </dsp:txXfrm>
    </dsp:sp>
    <dsp:sp modelId="{54061213-293D-4B03-974F-C4E9EBD33C91}">
      <dsp:nvSpPr>
        <dsp:cNvPr id="0" name=""/>
        <dsp:cNvSpPr/>
      </dsp:nvSpPr>
      <dsp:spPr>
        <a:xfrm>
          <a:off x="538093" y="2104245"/>
          <a:ext cx="810033" cy="81003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582161-0165-4152-93E1-AF82D9A7C1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F50B1-505F-4AE8-BC35-BAF4D964E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ADB02-C50F-4231-B2BF-DC7D619F6A44}" type="datetimeFigureOut">
              <a:rPr lang="en-US" smtClean="0"/>
              <a:t>7/29/2021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FC6FD-8488-46D9-A842-5D20016D00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70163-4BD1-42C2-897D-6B3ED96588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2FC90-6C9A-4FFE-AEF5-9838D87E66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51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A9777-FE91-4EB0-996A-C8AE0DCF204E}" type="datetimeFigureOut">
              <a:rPr lang="en-US" smtClean="0"/>
              <a:t>7/29/2021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7B6CB-C045-4C39-A0D2-91FAA94D4E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3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18" algn="l" defTabSz="913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34" algn="l" defTabSz="913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55" algn="l" defTabSz="913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470" algn="l" defTabSz="913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091" algn="l" defTabSz="913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709" algn="l" defTabSz="913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325" algn="l" defTabSz="913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944" algn="l" defTabSz="913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DE85F-A49F-4D4C-8D78-799212E249B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652B7-077F-4B8C-A709-401BAD06C2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9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psos-mori.com/ipsosconnect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 2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 bwMode="gray">
          <a:xfrm>
            <a:off x="0" y="4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926" tIns="48965" rIns="97926" bIns="489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269">
              <a:lnSpc>
                <a:spcPct val="110000"/>
              </a:lnSpc>
              <a:spcBef>
                <a:spcPts val="1633"/>
              </a:spcBef>
              <a:buClr>
                <a:srgbClr val="222223"/>
              </a:buClr>
            </a:pP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23301" y="122028"/>
            <a:ext cx="4391626" cy="4896768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9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4512989" y="73619"/>
            <a:ext cx="122467" cy="4952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641" tIns="56319" rIns="112641" bIns="563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269">
              <a:lnSpc>
                <a:spcPct val="110000"/>
              </a:lnSpc>
              <a:spcBef>
                <a:spcPts val="1878"/>
              </a:spcBef>
              <a:buClr>
                <a:srgbClr val="222223"/>
              </a:buClr>
            </a:pPr>
            <a:endParaRPr lang="en-GB" sz="2200" dirty="0"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848287" y="1675281"/>
            <a:ext cx="1548426" cy="408516"/>
          </a:xfrm>
          <a:solidFill>
            <a:schemeClr val="accent3"/>
          </a:solidFill>
        </p:spPr>
        <p:txBody>
          <a:bodyPr wrap="none" lIns="56319" tIns="48965" rIns="56319" bIns="0" rtlCol="0" anchor="ctr">
            <a:spAutoFit/>
          </a:bodyPr>
          <a:lstStyle>
            <a:lvl1pPr algn="l">
              <a:defRPr lang="en-GB" baseline="0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Fly style 2</a:t>
            </a:r>
            <a:endParaRPr lang="en-GB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48286" y="2179890"/>
            <a:ext cx="2347188" cy="324512"/>
          </a:xfrm>
          <a:solidFill>
            <a:schemeClr val="tx2"/>
          </a:solidFill>
        </p:spPr>
        <p:txBody>
          <a:bodyPr wrap="none" lIns="48965" tIns="0" bIns="0">
            <a:spAutoFit/>
          </a:bodyPr>
          <a:lstStyle>
            <a:lvl1pPr marL="0" indent="0">
              <a:lnSpc>
                <a:spcPts val="2789"/>
              </a:lnSpc>
              <a:spcBef>
                <a:spcPts val="408"/>
              </a:spcBef>
              <a:spcAft>
                <a:spcPts val="0"/>
              </a:spcAft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357635" indent="0">
              <a:buNone/>
              <a:defRPr/>
            </a:lvl2pPr>
            <a:lvl3pPr marL="715270" indent="0">
              <a:buNone/>
              <a:defRPr/>
            </a:lvl3pPr>
            <a:lvl4pPr marL="1072905" indent="0">
              <a:buNone/>
              <a:defRPr/>
            </a:lvl4pPr>
            <a:lvl5pPr marL="1430539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48568" y="2669716"/>
            <a:ext cx="3920709" cy="14198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7635" indent="0">
              <a:buNone/>
              <a:defRPr sz="1400">
                <a:solidFill>
                  <a:schemeClr val="bg1"/>
                </a:solidFill>
              </a:defRPr>
            </a:lvl2pPr>
            <a:lvl3pPr marL="715270" indent="0">
              <a:buNone/>
              <a:defRPr sz="1200">
                <a:solidFill>
                  <a:schemeClr val="bg1"/>
                </a:solidFill>
              </a:defRPr>
            </a:lvl3pPr>
            <a:lvl4pPr marL="1072905" indent="0">
              <a:buNone/>
              <a:defRPr sz="1200">
                <a:solidFill>
                  <a:schemeClr val="bg1"/>
                </a:solidFill>
              </a:defRPr>
            </a:lvl4pPr>
            <a:lvl5pPr marL="1430539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747293" y="5033569"/>
            <a:ext cx="289891" cy="936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715269">
              <a:lnSpc>
                <a:spcPct val="110000"/>
              </a:lnSpc>
              <a:spcBef>
                <a:spcPts val="1878"/>
              </a:spcBef>
              <a:buClr>
                <a:srgbClr val="222223"/>
              </a:buClr>
            </a:pPr>
            <a:fld id="{08492756-E806-4604-9C5F-A6997CE6540C}" type="slidenum">
              <a:rPr lang="en-GB" sz="600" smtClean="0">
                <a:solidFill>
                  <a:srgbClr val="222223"/>
                </a:solidFill>
                <a:latin typeface="Segoe UI Light" panose="020B0502040204020203" pitchFamily="34" charset="0"/>
              </a:rPr>
              <a:pPr algn="r" defTabSz="715269">
                <a:lnSpc>
                  <a:spcPct val="110000"/>
                </a:lnSpc>
                <a:spcBef>
                  <a:spcPts val="1878"/>
                </a:spcBef>
                <a:buClr>
                  <a:srgbClr val="222223"/>
                </a:buClr>
              </a:pPr>
              <a:t>‹#›</a:t>
            </a:fld>
            <a:endParaRPr lang="en-GB" sz="600" dirty="0">
              <a:solidFill>
                <a:srgbClr val="222223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687" y="4702209"/>
            <a:ext cx="1554866" cy="26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5223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/Fly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 bwMode="gray">
          <a:xfrm>
            <a:off x="0" y="4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955" tIns="48978" rIns="97955" bIns="48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1632"/>
              </a:spcBef>
              <a:buClr>
                <a:schemeClr val="bg2"/>
              </a:buClr>
            </a:pPr>
            <a:endParaRPr lang="en-GB" sz="1360" dirty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23301" y="122028"/>
            <a:ext cx="4391626" cy="4903456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088" baseline="0" dirty="0"/>
            </a:lvl1pPr>
          </a:lstStyle>
          <a:p>
            <a:pPr marL="0" lvl="0" indent="0">
              <a:buNone/>
            </a:pPr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4512984" y="73619"/>
            <a:ext cx="122467" cy="4952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674" tIns="56337" rIns="112674" bIns="563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1877"/>
              </a:spcBef>
              <a:buClr>
                <a:schemeClr val="bg2"/>
              </a:buClr>
            </a:pPr>
            <a:endParaRPr lang="en-GB" sz="2177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848287" y="1700003"/>
            <a:ext cx="1630798" cy="359073"/>
          </a:xfrm>
          <a:solidFill>
            <a:schemeClr val="accent3"/>
          </a:solidFill>
        </p:spPr>
        <p:txBody>
          <a:bodyPr wrap="none" lIns="82819" tIns="0" rIns="82819" bIns="0" rtlCol="0" anchor="ctr">
            <a:spAutoFit/>
          </a:bodyPr>
          <a:lstStyle>
            <a:lvl1pPr algn="l">
              <a:defRPr lang="en-GB" baseline="0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Fly style 2</a:t>
            </a:r>
            <a:endParaRPr lang="en-GB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48286" y="2179890"/>
            <a:ext cx="2359556" cy="293108"/>
          </a:xfrm>
          <a:solidFill>
            <a:schemeClr val="bg1"/>
          </a:solidFill>
        </p:spPr>
        <p:txBody>
          <a:bodyPr wrap="none" lIns="72000" t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None/>
              <a:defRPr sz="1905" b="1">
                <a:solidFill>
                  <a:sysClr val="windowText" lastClr="000000"/>
                </a:solidFill>
                <a:latin typeface="+mj-lt"/>
              </a:defRPr>
            </a:lvl1pPr>
            <a:lvl2pPr marL="357719" indent="0">
              <a:buNone/>
              <a:defRPr/>
            </a:lvl2pPr>
            <a:lvl3pPr marL="715437" indent="0">
              <a:buNone/>
              <a:defRPr/>
            </a:lvl3pPr>
            <a:lvl4pPr marL="1073156" indent="0">
              <a:buNone/>
              <a:defRPr/>
            </a:lvl4pPr>
            <a:lvl5pPr marL="1430873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48563" y="2669716"/>
            <a:ext cx="3920709" cy="212174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360">
                <a:solidFill>
                  <a:schemeClr val="bg1"/>
                </a:solidFill>
              </a:defRPr>
            </a:lvl1pPr>
            <a:lvl2pPr marL="357719" indent="0">
              <a:buNone/>
              <a:defRPr sz="1360">
                <a:solidFill>
                  <a:schemeClr val="bg1"/>
                </a:solidFill>
              </a:defRPr>
            </a:lvl2pPr>
            <a:lvl3pPr marL="715437" indent="0">
              <a:buNone/>
              <a:defRPr sz="1224">
                <a:solidFill>
                  <a:schemeClr val="bg1"/>
                </a:solidFill>
              </a:defRPr>
            </a:lvl3pPr>
            <a:lvl4pPr marL="1073156" indent="0">
              <a:buNone/>
              <a:defRPr sz="1224">
                <a:solidFill>
                  <a:schemeClr val="bg1"/>
                </a:solidFill>
              </a:defRPr>
            </a:lvl4pPr>
            <a:lvl5pPr marL="1430873" indent="0">
              <a:buNone/>
              <a:defRPr sz="122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747288" y="5033568"/>
            <a:ext cx="289891" cy="95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1877"/>
              </a:spcBef>
              <a:buClr>
                <a:schemeClr val="bg2"/>
              </a:buClr>
            </a:pPr>
            <a:fld id="{08492756-E806-4604-9C5F-A6997CE6540C}" type="slidenum">
              <a:rPr lang="en-GB" sz="612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1877"/>
                </a:spcBef>
                <a:buClr>
                  <a:schemeClr val="bg2"/>
                </a:buClr>
              </a:pPr>
              <a:t>‹#›</a:t>
            </a:fld>
            <a:endParaRPr lang="en-GB" sz="612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20754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488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2370" y="1944820"/>
            <a:ext cx="4359259" cy="4085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01E3-D482-4312-86DD-F71B27664093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3C08-47A9-4433-B47A-1209CB00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29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6723160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615283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6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388443"/>
            <a:ext cx="1948830" cy="442660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6" y="1388443"/>
            <a:ext cx="1948830" cy="442660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6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388443"/>
            <a:ext cx="1948830" cy="442660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388443"/>
            <a:ext cx="1948830" cy="442660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139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457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01E3-D482-4312-86DD-F71B27664093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3C08-47A9-4433-B47A-1209CB00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7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7855BD9A-486C-6F49-BFF4-AA22478A8A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283714" cy="51435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87199" y="4664426"/>
            <a:ext cx="270028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250AEF5A-7F7B-D049-B31A-B8AF56DD0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1748" y="287112"/>
            <a:ext cx="3998214" cy="362407"/>
          </a:xfrm>
        </p:spPr>
        <p:txBody>
          <a:bodyPr/>
          <a:lstStyle>
            <a:lvl1pPr>
              <a:defRPr sz="195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323A9E4-6BD8-544E-8BFB-8C484119082B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841748" y="1004466"/>
            <a:ext cx="3998214" cy="1015663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214313" marR="0" indent="-214313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2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900" cap="none"/>
            </a:lvl2pPr>
            <a:lvl3pPr>
              <a:defRPr sz="900" cap="none">
                <a:solidFill>
                  <a:schemeClr val="tx1"/>
                </a:solidFill>
              </a:defRPr>
            </a:lvl3pPr>
            <a:lvl4pPr>
              <a:defRPr sz="900" cap="none"/>
            </a:lvl4pPr>
            <a:lvl5pPr>
              <a:defRPr sz="9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0345477-83D7-AD44-B987-4836437D3FC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555748" y="1297308"/>
            <a:ext cx="1744218" cy="1546577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050" b="1" i="0" cap="none">
                <a:solidFill>
                  <a:schemeClr val="bg1"/>
                </a:solidFill>
                <a:latin typeface="+mn-lt"/>
              </a:defRPr>
            </a:lvl1pPr>
            <a:lvl2pPr>
              <a:defRPr sz="900" cap="none"/>
            </a:lvl2pPr>
            <a:lvl3pPr>
              <a:defRPr sz="900" cap="none">
                <a:solidFill>
                  <a:schemeClr val="tx1"/>
                </a:solidFill>
              </a:defRPr>
            </a:lvl3pPr>
            <a:lvl4pPr>
              <a:defRPr sz="900" cap="none"/>
            </a:lvl4pPr>
            <a:lvl5pPr>
              <a:defRPr sz="9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313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87199" y="4664426"/>
            <a:ext cx="270028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3" name="Titre 7">
            <a:extLst>
              <a:ext uri="{FF2B5EF4-FFF2-40B4-BE49-F238E27FC236}">
                <a16:creationId xmlns:a16="http://schemas.microsoft.com/office/drawing/2014/main" id="{D0D44773-96B3-BC46-A95C-3E66B52BB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590" y="287112"/>
            <a:ext cx="3442716" cy="362407"/>
          </a:xfrm>
        </p:spPr>
        <p:txBody>
          <a:bodyPr/>
          <a:lstStyle>
            <a:lvl1pPr>
              <a:defRPr sz="195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FCBB89-0E9E-EB47-A48E-21D614374A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3590" y="1028991"/>
            <a:ext cx="3442716" cy="329803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450"/>
              </a:spcBef>
              <a:spcAft>
                <a:spcPts val="45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33375" indent="-233363">
              <a:spcBef>
                <a:spcPts val="45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450"/>
              </a:spcBef>
              <a:spcAft>
                <a:spcPts val="45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ED644756-0CF8-254C-AD84-B29C9E8626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18788" y="1714501"/>
            <a:ext cx="2288286" cy="3428999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BB01689-F67F-E048-A430-A7FC6C088E9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853428" y="941212"/>
            <a:ext cx="1744218" cy="1546577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050" b="1" i="0" cap="none">
                <a:solidFill>
                  <a:schemeClr val="bg1"/>
                </a:solidFill>
                <a:latin typeface="+mn-lt"/>
              </a:defRPr>
            </a:lvl1pPr>
            <a:lvl2pPr>
              <a:defRPr sz="900" cap="none"/>
            </a:lvl2pPr>
            <a:lvl3pPr>
              <a:defRPr sz="900" cap="none">
                <a:solidFill>
                  <a:schemeClr val="tx1"/>
                </a:solidFill>
              </a:defRPr>
            </a:lvl3pPr>
            <a:lvl4pPr>
              <a:defRPr sz="900" cap="none"/>
            </a:lvl4pPr>
            <a:lvl5pPr>
              <a:defRPr sz="9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001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87199" y="4664426"/>
            <a:ext cx="270028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3" name="Titre 7">
            <a:extLst>
              <a:ext uri="{FF2B5EF4-FFF2-40B4-BE49-F238E27FC236}">
                <a16:creationId xmlns:a16="http://schemas.microsoft.com/office/drawing/2014/main" id="{D0D44773-96B3-BC46-A95C-3E66B52BB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590" y="287112"/>
            <a:ext cx="2516886" cy="362407"/>
          </a:xfrm>
        </p:spPr>
        <p:txBody>
          <a:bodyPr/>
          <a:lstStyle>
            <a:lvl1pPr>
              <a:defRPr sz="195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FB27B2-E4E8-FA4F-B596-98A94D6D20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3589" y="1026370"/>
            <a:ext cx="2516886" cy="323165"/>
          </a:xfrm>
          <a:prstGeom prst="rect">
            <a:avLst/>
          </a:prstGeom>
        </p:spPr>
        <p:txBody>
          <a:bodyPr lIns="73152" rIns="73152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Paragraph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F1EF1DE-0EB6-DC4F-8E1E-0958DFD5041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230880" y="1179069"/>
            <a:ext cx="2682239" cy="1061829"/>
          </a:xfrm>
          <a:prstGeom prst="rect">
            <a:avLst/>
          </a:prstGeom>
        </p:spPr>
        <p:txBody>
          <a:bodyPr wrap="square" lIns="91440" rIns="0" anchor="t" anchorCtr="0">
            <a:sp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050" b="1" i="0" cap="none">
                <a:solidFill>
                  <a:schemeClr val="bg1"/>
                </a:solidFill>
                <a:latin typeface="+mn-lt"/>
              </a:defRPr>
            </a:lvl1pPr>
            <a:lvl2pPr>
              <a:defRPr sz="900" cap="none"/>
            </a:lvl2pPr>
            <a:lvl3pPr>
              <a:defRPr sz="900" cap="none">
                <a:solidFill>
                  <a:schemeClr val="tx1"/>
                </a:solidFill>
              </a:defRPr>
            </a:lvl3pPr>
            <a:lvl4pPr>
              <a:defRPr sz="900" cap="none"/>
            </a:lvl4pPr>
            <a:lvl5pPr>
              <a:defRPr sz="9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D7C3D6-C7A8-6F40-9C63-4DDAE009F15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230880" y="3795942"/>
            <a:ext cx="2682239" cy="1061829"/>
          </a:xfrm>
          <a:prstGeom prst="rect">
            <a:avLst/>
          </a:prstGeom>
        </p:spPr>
        <p:txBody>
          <a:bodyPr wrap="square" lIns="91440" rIns="0" anchor="t" anchorCtr="0">
            <a:sp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050" b="1" i="0" cap="none">
                <a:solidFill>
                  <a:schemeClr val="bg1"/>
                </a:solidFill>
                <a:latin typeface="+mn-lt"/>
              </a:defRPr>
            </a:lvl1pPr>
            <a:lvl2pPr>
              <a:defRPr sz="900" cap="none"/>
            </a:lvl2pPr>
            <a:lvl3pPr>
              <a:defRPr sz="900" cap="none">
                <a:solidFill>
                  <a:schemeClr val="tx1"/>
                </a:solidFill>
              </a:defRPr>
            </a:lvl3pPr>
            <a:lvl4pPr>
              <a:defRPr sz="900" cap="none"/>
            </a:lvl4pPr>
            <a:lvl5pPr>
              <a:defRPr sz="9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9E47D65-6997-1347-A248-B235FD2EE85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315648" y="1179069"/>
            <a:ext cx="2682239" cy="1061829"/>
          </a:xfrm>
          <a:prstGeom prst="rect">
            <a:avLst/>
          </a:prstGeom>
        </p:spPr>
        <p:txBody>
          <a:bodyPr wrap="square" lIns="91440" rIns="0" anchor="t" anchorCtr="0">
            <a:sp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050" b="1" i="0" cap="none">
                <a:solidFill>
                  <a:schemeClr val="bg1"/>
                </a:solidFill>
                <a:latin typeface="+mn-lt"/>
              </a:defRPr>
            </a:lvl1pPr>
            <a:lvl2pPr>
              <a:defRPr sz="900" cap="none"/>
            </a:lvl2pPr>
            <a:lvl3pPr>
              <a:defRPr sz="900" cap="none">
                <a:solidFill>
                  <a:schemeClr val="tx1"/>
                </a:solidFill>
              </a:defRPr>
            </a:lvl3pPr>
            <a:lvl4pPr>
              <a:defRPr sz="900" cap="none"/>
            </a:lvl4pPr>
            <a:lvl5pPr>
              <a:defRPr sz="9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4C6D043-DFA5-1149-A97A-3D1B443290F1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315648" y="3795942"/>
            <a:ext cx="2682239" cy="1061829"/>
          </a:xfrm>
          <a:prstGeom prst="rect">
            <a:avLst/>
          </a:prstGeom>
        </p:spPr>
        <p:txBody>
          <a:bodyPr wrap="square" lIns="91440" rIns="0" anchor="t" anchorCtr="0">
            <a:sp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050" b="1" i="0" cap="none">
                <a:solidFill>
                  <a:schemeClr val="bg1"/>
                </a:solidFill>
                <a:latin typeface="+mn-lt"/>
              </a:defRPr>
            </a:lvl1pPr>
            <a:lvl2pPr>
              <a:defRPr sz="900" cap="none"/>
            </a:lvl2pPr>
            <a:lvl3pPr>
              <a:defRPr sz="900" cap="none">
                <a:solidFill>
                  <a:schemeClr val="tx1"/>
                </a:solidFill>
              </a:defRPr>
            </a:lvl3pPr>
            <a:lvl4pPr>
              <a:defRPr sz="900" cap="none"/>
            </a:lvl4pPr>
            <a:lvl5pPr>
              <a:defRPr sz="9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F1B92AF-B0FF-B941-99E0-CFB88164E77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03588" y="1336765"/>
            <a:ext cx="2515809" cy="1569660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214313" marR="0" indent="-214313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2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900" cap="none"/>
            </a:lvl2pPr>
            <a:lvl3pPr>
              <a:defRPr sz="900" cap="none">
                <a:solidFill>
                  <a:schemeClr val="tx1"/>
                </a:solidFill>
              </a:defRPr>
            </a:lvl3pPr>
            <a:lvl4pPr>
              <a:defRPr sz="900" cap="none"/>
            </a:lvl4pPr>
            <a:lvl5pPr>
              <a:defRPr sz="9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192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FED061ED-BA65-C042-9851-7C54F10EE6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4570856" cy="51435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5" name="Titre 7">
            <a:extLst>
              <a:ext uri="{FF2B5EF4-FFF2-40B4-BE49-F238E27FC236}">
                <a16:creationId xmlns:a16="http://schemas.microsoft.com/office/drawing/2014/main" id="{2F5F1712-657A-944B-B2AD-2420C198C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1748" y="287112"/>
            <a:ext cx="3998215" cy="362407"/>
          </a:xfrm>
        </p:spPr>
        <p:txBody>
          <a:bodyPr/>
          <a:lstStyle>
            <a:lvl1pPr>
              <a:defRPr sz="195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87199" y="4664426"/>
            <a:ext cx="270028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DF0DD6F3-CE20-E146-8CF5-0A382F4B046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338514" y="1251894"/>
            <a:ext cx="3501441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182880" rIns="0" anchor="ctr" anchorCtr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900" b="1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900" cap="none"/>
            </a:lvl2pPr>
            <a:lvl3pPr>
              <a:defRPr sz="900" cap="none">
                <a:solidFill>
                  <a:schemeClr val="tx1"/>
                </a:solidFill>
              </a:defRPr>
            </a:lvl3pPr>
            <a:lvl4pPr>
              <a:defRPr sz="900" cap="none"/>
            </a:lvl4pPr>
            <a:lvl5pPr>
              <a:defRPr sz="9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F5A3F07-40B0-9D4E-8662-04AFDD31FA3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338514" y="2076042"/>
            <a:ext cx="3501441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182880" rIns="0" anchor="ctr" anchorCtr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900" b="1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900" cap="none"/>
            </a:lvl2pPr>
            <a:lvl3pPr>
              <a:defRPr sz="900" cap="none">
                <a:solidFill>
                  <a:schemeClr val="tx1"/>
                </a:solidFill>
              </a:defRPr>
            </a:lvl3pPr>
            <a:lvl4pPr>
              <a:defRPr sz="900" cap="none"/>
            </a:lvl4pPr>
            <a:lvl5pPr>
              <a:defRPr sz="9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471BF57B-6C05-7F44-8C2A-1AAD3BF9BB9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338514" y="2901144"/>
            <a:ext cx="3501441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182880" rIns="0" anchor="ctr" anchorCtr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900" b="1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900" cap="none"/>
            </a:lvl2pPr>
            <a:lvl3pPr>
              <a:defRPr sz="900" cap="none">
                <a:solidFill>
                  <a:schemeClr val="tx1"/>
                </a:solidFill>
              </a:defRPr>
            </a:lvl3pPr>
            <a:lvl4pPr>
              <a:defRPr sz="900" cap="none"/>
            </a:lvl4pPr>
            <a:lvl5pPr>
              <a:defRPr sz="9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E833A75-1213-6746-89A6-BE375A8A823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338514" y="3730128"/>
            <a:ext cx="3501441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182880" rIns="0" anchor="ctr" anchorCtr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900" b="1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900" cap="none"/>
            </a:lvl2pPr>
            <a:lvl3pPr>
              <a:defRPr sz="900" cap="none">
                <a:solidFill>
                  <a:schemeClr val="tx1"/>
                </a:solidFill>
              </a:defRPr>
            </a:lvl3pPr>
            <a:lvl4pPr>
              <a:defRPr sz="900" cap="none"/>
            </a:lvl4pPr>
            <a:lvl5pPr>
              <a:defRPr sz="9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174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122052" y="122028"/>
            <a:ext cx="8913524" cy="2449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641" tIns="56319" rIns="112641" bIns="563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269">
              <a:lnSpc>
                <a:spcPct val="110000"/>
              </a:lnSpc>
              <a:spcBef>
                <a:spcPts val="1878"/>
              </a:spcBef>
              <a:buClr>
                <a:srgbClr val="222223"/>
              </a:buClr>
            </a:pPr>
            <a:endParaRPr lang="en-GB" sz="2200" dirty="0"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8833" y="3723888"/>
            <a:ext cx="8410444" cy="794367"/>
          </a:xfrm>
        </p:spPr>
        <p:txBody>
          <a:bodyPr wrap="square" lIns="56319" tIns="28160" rIns="56319" bIns="28160">
            <a:normAutofit/>
          </a:bodyPr>
          <a:lstStyle>
            <a:lvl1pPr marL="0" indent="0">
              <a:spcBef>
                <a:spcPts val="939"/>
              </a:spcBef>
              <a:buNone/>
              <a:defRPr sz="1300">
                <a:solidFill>
                  <a:schemeClr val="bg1"/>
                </a:solidFill>
              </a:defRPr>
            </a:lvl1pPr>
            <a:lvl2pPr marL="357635" indent="0">
              <a:buNone/>
              <a:defRPr>
                <a:solidFill>
                  <a:schemeClr val="bg1"/>
                </a:solidFill>
              </a:defRPr>
            </a:lvl2pPr>
            <a:lvl3pPr marL="715269" indent="0">
              <a:buNone/>
              <a:defRPr>
                <a:solidFill>
                  <a:schemeClr val="bg1"/>
                </a:solidFill>
              </a:defRPr>
            </a:lvl3pPr>
            <a:lvl4pPr marL="1072904" indent="0">
              <a:buNone/>
              <a:defRPr>
                <a:solidFill>
                  <a:schemeClr val="bg1"/>
                </a:solidFill>
              </a:defRPr>
            </a:lvl4pPr>
            <a:lvl5pPr marL="14305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22052" y="122029"/>
            <a:ext cx="8898820" cy="2388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00" baseline="0"/>
            </a:lvl1pPr>
          </a:lstStyle>
          <a:p>
            <a:r>
              <a:rPr lang="en-GB" dirty="0"/>
              <a:t>Picture placeholder – insert image here</a:t>
            </a:r>
          </a:p>
        </p:txBody>
      </p:sp>
      <p:sp>
        <p:nvSpPr>
          <p:cNvPr id="11" name="Rectangle 6"/>
          <p:cNvSpPr/>
          <p:nvPr userDrawn="1"/>
        </p:nvSpPr>
        <p:spPr bwMode="gray">
          <a:xfrm>
            <a:off x="0" y="4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926" tIns="48965" rIns="97926" bIns="489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269">
              <a:lnSpc>
                <a:spcPct val="110000"/>
              </a:lnSpc>
              <a:spcBef>
                <a:spcPts val="1633"/>
              </a:spcBef>
              <a:buClr>
                <a:srgbClr val="222223"/>
              </a:buClr>
            </a:pP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78841" y="2784593"/>
            <a:ext cx="2512215" cy="408516"/>
          </a:xfrm>
          <a:solidFill>
            <a:schemeClr val="accent3"/>
          </a:solidFill>
        </p:spPr>
        <p:txBody>
          <a:bodyPr wrap="none" lIns="56319" tIns="48965" rIns="56319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78835" y="3267803"/>
            <a:ext cx="2347188" cy="324512"/>
          </a:xfrm>
          <a:solidFill>
            <a:schemeClr val="tx2"/>
          </a:solidFill>
        </p:spPr>
        <p:txBody>
          <a:bodyPr wrap="none" lIns="48965" tIns="0" bIns="0">
            <a:spAutoFit/>
          </a:bodyPr>
          <a:lstStyle>
            <a:lvl1pPr marL="0" indent="0">
              <a:lnSpc>
                <a:spcPts val="2789"/>
              </a:lnSpc>
              <a:spcBef>
                <a:spcPts val="408"/>
              </a:spcBef>
              <a:spcAft>
                <a:spcPts val="0"/>
              </a:spcAft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357635" indent="0">
              <a:buNone/>
              <a:defRPr/>
            </a:lvl2pPr>
            <a:lvl3pPr marL="715270" indent="0">
              <a:buNone/>
              <a:defRPr/>
            </a:lvl3pPr>
            <a:lvl4pPr marL="1072905" indent="0">
              <a:buNone/>
              <a:defRPr/>
            </a:lvl4pPr>
            <a:lvl5pPr marL="1430539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0" y="2510529"/>
            <a:ext cx="9079262" cy="12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926" tIns="48965" rIns="97926" bIns="489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269">
              <a:lnSpc>
                <a:spcPct val="110000"/>
              </a:lnSpc>
              <a:spcBef>
                <a:spcPts val="1633"/>
              </a:spcBef>
              <a:buClr>
                <a:srgbClr val="222223"/>
              </a:buClr>
            </a:pP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377728" y="5018805"/>
            <a:ext cx="4186602" cy="12310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defTabSz="715269"/>
            <a:r>
              <a:rPr lang="en-GB" sz="500" dirty="0">
                <a:solidFill>
                  <a:srgbClr val="222223"/>
                </a:solidFill>
              </a:rPr>
              <a:t>Document Name Here  |  Month 2016 |  Version 1  |  Public  |  Internal Use Only  |  Confidential  |  Strictly  Confidential (DELETE CLASSIFICATION)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747293" y="5033569"/>
            <a:ext cx="289891" cy="936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715269">
              <a:lnSpc>
                <a:spcPct val="110000"/>
              </a:lnSpc>
              <a:spcBef>
                <a:spcPts val="1878"/>
              </a:spcBef>
              <a:buClr>
                <a:srgbClr val="222223"/>
              </a:buClr>
            </a:pPr>
            <a:fld id="{08492756-E806-4604-9C5F-A6997CE6540C}" type="slidenum">
              <a:rPr lang="en-GB" sz="600" smtClean="0">
                <a:solidFill>
                  <a:srgbClr val="222223"/>
                </a:solidFill>
                <a:latin typeface="Segoe UI Light" panose="020B0502040204020203" pitchFamily="34" charset="0"/>
              </a:rPr>
              <a:pPr algn="r" defTabSz="715269">
                <a:lnSpc>
                  <a:spcPct val="110000"/>
                </a:lnSpc>
                <a:spcBef>
                  <a:spcPts val="1878"/>
                </a:spcBef>
                <a:buClr>
                  <a:srgbClr val="222223"/>
                </a:buClr>
              </a:pPr>
              <a:t>‹#›</a:t>
            </a:fld>
            <a:endParaRPr lang="en-GB" sz="600" dirty="0">
              <a:solidFill>
                <a:srgbClr val="222223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46" y="4702209"/>
            <a:ext cx="1554866" cy="26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717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85531" y="629923"/>
            <a:ext cx="2512215" cy="408516"/>
          </a:xfrm>
          <a:solidFill>
            <a:schemeClr val="accent3"/>
          </a:solidFill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85525" y="1520891"/>
            <a:ext cx="8372950" cy="28753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80172" y="1110322"/>
            <a:ext cx="1687398" cy="249620"/>
          </a:xfrm>
          <a:solidFill>
            <a:schemeClr val="tx2"/>
          </a:solidFill>
        </p:spPr>
        <p:txBody>
          <a:bodyPr vert="horz" wrap="none" lIns="48965" tIns="0" rIns="48965" bIns="0" rtlCol="0" anchor="ctr">
            <a:spAutoFit/>
          </a:bodyPr>
          <a:lstStyle>
            <a:lvl1pPr>
              <a:buFontTx/>
              <a:buNone/>
              <a:defRPr lang="en-US" sz="16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621830">
              <a:spcBef>
                <a:spcPts val="204"/>
              </a:spcBef>
              <a:spcAft>
                <a:spcPts val="204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7419297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tement with bottom image x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64742" y="2792936"/>
            <a:ext cx="8970837" cy="2227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684" tIns="56342" rIns="112684" bIns="563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541">
              <a:lnSpc>
                <a:spcPct val="110000"/>
              </a:lnSpc>
              <a:spcBef>
                <a:spcPts val="1878"/>
              </a:spcBef>
              <a:buClr>
                <a:srgbClr val="222223"/>
              </a:buClr>
            </a:pPr>
            <a:endParaRPr lang="en-GB" sz="2200" dirty="0"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70104" y="1385201"/>
            <a:ext cx="8003800" cy="440721"/>
          </a:xfrm>
          <a:noFill/>
        </p:spPr>
        <p:txBody>
          <a:bodyPr wrap="square" anchor="ctr"/>
          <a:lstStyle>
            <a:lvl1pPr>
              <a:defRPr sz="42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 hasCustomPrompt="1"/>
          </p:nvPr>
        </p:nvSpPr>
        <p:spPr>
          <a:xfrm>
            <a:off x="122053" y="2914616"/>
            <a:ext cx="8894780" cy="210997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0" name="Rectangle 6"/>
          <p:cNvSpPr/>
          <p:nvPr userDrawn="1"/>
        </p:nvSpPr>
        <p:spPr bwMode="gray">
          <a:xfrm>
            <a:off x="0" y="4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963" tIns="48982" rIns="97963" bIns="489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541">
              <a:lnSpc>
                <a:spcPct val="110000"/>
              </a:lnSpc>
              <a:spcBef>
                <a:spcPts val="1633"/>
              </a:spcBef>
              <a:buClr>
                <a:srgbClr val="222223"/>
              </a:buClr>
            </a:pP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 bwMode="gray">
          <a:xfrm>
            <a:off x="367180" y="5020398"/>
            <a:ext cx="3331084" cy="12310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defTabSz="715541"/>
            <a:r>
              <a:rPr lang="en-US" sz="500" dirty="0" err="1">
                <a:solidFill>
                  <a:srgbClr val="222223"/>
                </a:solidFill>
              </a:rPr>
              <a:t>Efektivne</a:t>
            </a:r>
            <a:r>
              <a:rPr lang="en-US" sz="500" dirty="0">
                <a:solidFill>
                  <a:srgbClr val="222223"/>
                </a:solidFill>
              </a:rPr>
              <a:t> </a:t>
            </a:r>
            <a:r>
              <a:rPr lang="en-US" sz="500" dirty="0" err="1">
                <a:solidFill>
                  <a:srgbClr val="222223"/>
                </a:solidFill>
              </a:rPr>
              <a:t>javne</a:t>
            </a:r>
            <a:r>
              <a:rPr lang="en-US" sz="500" dirty="0">
                <a:solidFill>
                  <a:srgbClr val="222223"/>
                </a:solidFill>
              </a:rPr>
              <a:t> </a:t>
            </a:r>
            <a:r>
              <a:rPr lang="en-US" sz="500" dirty="0" err="1">
                <a:solidFill>
                  <a:srgbClr val="222223"/>
                </a:solidFill>
              </a:rPr>
              <a:t>nabavke</a:t>
            </a:r>
            <a:r>
              <a:rPr lang="en-US" sz="500" dirty="0">
                <a:solidFill>
                  <a:srgbClr val="222223"/>
                </a:solidFill>
              </a:rPr>
              <a:t> u </a:t>
            </a:r>
            <a:r>
              <a:rPr lang="en-US" sz="500" dirty="0" err="1">
                <a:solidFill>
                  <a:srgbClr val="222223"/>
                </a:solidFill>
              </a:rPr>
              <a:t>službi</a:t>
            </a:r>
            <a:r>
              <a:rPr lang="en-US" sz="500" dirty="0">
                <a:solidFill>
                  <a:srgbClr val="222223"/>
                </a:solidFill>
              </a:rPr>
              <a:t> </a:t>
            </a:r>
            <a:r>
              <a:rPr lang="en-US" sz="500" dirty="0" err="1">
                <a:solidFill>
                  <a:srgbClr val="222223"/>
                </a:solidFill>
              </a:rPr>
              <a:t>ekonomskog</a:t>
            </a:r>
            <a:r>
              <a:rPr lang="en-US" sz="500" dirty="0">
                <a:solidFill>
                  <a:srgbClr val="222223"/>
                </a:solidFill>
              </a:rPr>
              <a:t> </a:t>
            </a:r>
            <a:r>
              <a:rPr lang="en-US" sz="500" dirty="0" err="1">
                <a:solidFill>
                  <a:srgbClr val="222223"/>
                </a:solidFill>
              </a:rPr>
              <a:t>rasta</a:t>
            </a:r>
            <a:r>
              <a:rPr lang="en-GB" sz="500" dirty="0">
                <a:solidFill>
                  <a:srgbClr val="222223"/>
                </a:solidFill>
              </a:rPr>
              <a:t>| </a:t>
            </a:r>
            <a:r>
              <a:rPr lang="en-US" sz="500" dirty="0">
                <a:solidFill>
                  <a:srgbClr val="222223"/>
                </a:solidFill>
              </a:rPr>
              <a:t>Jun</a:t>
            </a:r>
            <a:r>
              <a:rPr lang="sr-Latn-RS" sz="500" dirty="0">
                <a:solidFill>
                  <a:srgbClr val="222223"/>
                </a:solidFill>
              </a:rPr>
              <a:t> 2021</a:t>
            </a:r>
            <a:endParaRPr lang="en-GB" sz="500" dirty="0">
              <a:solidFill>
                <a:srgbClr val="222223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747289" y="5033569"/>
            <a:ext cx="289891" cy="936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715541">
              <a:lnSpc>
                <a:spcPct val="110000"/>
              </a:lnSpc>
              <a:spcBef>
                <a:spcPts val="1878"/>
              </a:spcBef>
              <a:buClr>
                <a:srgbClr val="222223"/>
              </a:buClr>
            </a:pPr>
            <a:fld id="{08492756-E806-4604-9C5F-A6997CE6540C}" type="slidenum">
              <a:rPr lang="en-GB" sz="600" smtClean="0">
                <a:solidFill>
                  <a:srgbClr val="222223"/>
                </a:solidFill>
                <a:latin typeface="Segoe UI Light" panose="020B0502040204020203" pitchFamily="34" charset="0"/>
              </a:rPr>
              <a:pPr algn="r" defTabSz="715541">
                <a:lnSpc>
                  <a:spcPct val="110000"/>
                </a:lnSpc>
                <a:spcBef>
                  <a:spcPts val="1878"/>
                </a:spcBef>
                <a:buClr>
                  <a:srgbClr val="222223"/>
                </a:buClr>
              </a:pPr>
              <a:t>‹#›</a:t>
            </a:fld>
            <a:endParaRPr lang="en-GB" sz="600" dirty="0">
              <a:solidFill>
                <a:srgbClr val="222223"/>
              </a:solidFill>
              <a:latin typeface="Segoe UI Light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46" y="4702209"/>
            <a:ext cx="1554866" cy="26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153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3 x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1" y="2730397"/>
            <a:ext cx="9143999" cy="2413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674" tIns="56337" rIns="112674" bIns="563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1877"/>
              </a:spcBef>
              <a:buClr>
                <a:schemeClr val="bg2"/>
              </a:buClr>
            </a:pPr>
            <a:endParaRPr lang="en-GB" sz="2177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70102" y="1306318"/>
            <a:ext cx="8003800" cy="598488"/>
          </a:xfrm>
          <a:noFill/>
        </p:spPr>
        <p:txBody>
          <a:bodyPr wrap="square" anchor="ctr"/>
          <a:lstStyle>
            <a:lvl1pPr>
              <a:lnSpc>
                <a:spcPts val="4149"/>
              </a:lnSpc>
              <a:defRPr sz="4217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 hasCustomPrompt="1"/>
          </p:nvPr>
        </p:nvSpPr>
        <p:spPr>
          <a:xfrm>
            <a:off x="132582" y="2869562"/>
            <a:ext cx="2865712" cy="2142370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1224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11" hasCustomPrompt="1"/>
          </p:nvPr>
        </p:nvSpPr>
        <p:spPr>
          <a:xfrm>
            <a:off x="3142335" y="2869562"/>
            <a:ext cx="2865712" cy="2142370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1224" baseline="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6152088" y="2869562"/>
            <a:ext cx="2865712" cy="2142370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1224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2980" y="4991904"/>
            <a:ext cx="492596" cy="131139"/>
          </a:xfrm>
          <a:prstGeom prst="rect">
            <a:avLst/>
          </a:prstGeom>
          <a:noFill/>
        </p:spPr>
        <p:txBody>
          <a:bodyPr wrap="square" lIns="56337" tIns="28169" rIns="56337" bIns="28169" rtlCol="0">
            <a:spAutoFit/>
          </a:bodyPr>
          <a:lstStyle/>
          <a:p>
            <a:pPr algn="r">
              <a:lnSpc>
                <a:spcPct val="110000"/>
              </a:lnSpc>
              <a:spcBef>
                <a:spcPts val="1877"/>
              </a:spcBef>
              <a:buClr>
                <a:schemeClr val="bg2"/>
              </a:buClr>
            </a:pPr>
            <a:fld id="{08492756-E806-4604-9C5F-A6997CE6540C}" type="slidenum">
              <a:rPr lang="en-GB" sz="476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1877"/>
                </a:spcBef>
                <a:buClr>
                  <a:schemeClr val="bg2"/>
                </a:buClr>
              </a:pPr>
              <a:t>‹#›</a:t>
            </a:fld>
            <a:endParaRPr lang="en-GB" sz="476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7" name="Rectangle 6"/>
          <p:cNvSpPr/>
          <p:nvPr userDrawn="1"/>
        </p:nvSpPr>
        <p:spPr bwMode="gray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955" tIns="48978" rIns="97955" bIns="48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1632"/>
              </a:spcBef>
              <a:buClr>
                <a:schemeClr val="bg2"/>
              </a:buClr>
            </a:pPr>
            <a:endParaRPr lang="en-GB" sz="136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542980" y="5040047"/>
            <a:ext cx="492596" cy="742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1877"/>
              </a:spcBef>
              <a:buClr>
                <a:schemeClr val="bg2"/>
              </a:buClr>
            </a:pPr>
            <a:fld id="{08492756-E806-4604-9C5F-A6997CE6540C}" type="slidenum">
              <a:rPr lang="en-GB" sz="476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1877"/>
                </a:spcBef>
                <a:buClr>
                  <a:schemeClr val="bg2"/>
                </a:buClr>
              </a:pPr>
              <a:t>‹#›</a:t>
            </a:fld>
            <a:endParaRPr lang="en-GB" sz="476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 bwMode="gray">
          <a:xfrm>
            <a:off x="386622" y="5020393"/>
            <a:ext cx="3331084" cy="12310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913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" dirty="0">
                <a:solidFill>
                  <a:srgbClr val="222223"/>
                </a:solidFill>
              </a:rPr>
              <a:t>Surveys of the health sector in Serbia </a:t>
            </a:r>
            <a:r>
              <a:rPr lang="en-GB" sz="400" dirty="0">
                <a:solidFill>
                  <a:srgbClr val="222223"/>
                </a:solidFill>
              </a:rPr>
              <a:t>| </a:t>
            </a:r>
            <a:r>
              <a:rPr lang="sr-Latn-RS" sz="400" dirty="0">
                <a:solidFill>
                  <a:srgbClr val="222223"/>
                </a:solidFill>
              </a:rPr>
              <a:t>March 2021</a:t>
            </a:r>
            <a:r>
              <a:rPr lang="sr-Latn-RS" sz="476" dirty="0">
                <a:solidFill>
                  <a:schemeClr val="tx1"/>
                </a:solidFill>
                <a:latin typeface="Segoe UI Light" panose="020B0502040204020203" pitchFamily="34" charset="0"/>
              </a:rPr>
              <a:t>.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89411" y="4925324"/>
            <a:ext cx="639599" cy="7425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632"/>
              </a:spcBef>
              <a:buClr>
                <a:schemeClr val="bg2"/>
              </a:buClr>
            </a:pPr>
            <a:r>
              <a:rPr lang="en-GB" sz="476" b="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Ipsos</a:t>
            </a:r>
            <a:r>
              <a:rPr lang="sr-Latn-RS" sz="476" b="0" baseline="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Strategic Marketing</a:t>
            </a:r>
            <a:endParaRPr lang="en-GB" sz="476" b="0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069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2 x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1" y="2750766"/>
            <a:ext cx="9097626" cy="2392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674" tIns="56337" rIns="112674" bIns="563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1877"/>
              </a:spcBef>
              <a:buClr>
                <a:schemeClr val="bg2"/>
              </a:buClr>
            </a:pPr>
            <a:endParaRPr lang="en-GB" sz="2177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70102" y="1373323"/>
            <a:ext cx="8003800" cy="464477"/>
          </a:xfrm>
          <a:noFill/>
        </p:spPr>
        <p:txBody>
          <a:bodyPr wrap="square" anchor="ctr"/>
          <a:lstStyle>
            <a:lvl1pPr>
              <a:defRPr sz="4217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4633234" y="2873210"/>
            <a:ext cx="4383287" cy="214276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88" baseline="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2980" y="4991904"/>
            <a:ext cx="492596" cy="131139"/>
          </a:xfrm>
          <a:prstGeom prst="rect">
            <a:avLst/>
          </a:prstGeom>
          <a:noFill/>
        </p:spPr>
        <p:txBody>
          <a:bodyPr wrap="square" lIns="56337" tIns="28169" rIns="56337" bIns="28169" rtlCol="0">
            <a:spAutoFit/>
          </a:bodyPr>
          <a:lstStyle/>
          <a:p>
            <a:pPr algn="r">
              <a:lnSpc>
                <a:spcPct val="110000"/>
              </a:lnSpc>
              <a:spcBef>
                <a:spcPts val="1877"/>
              </a:spcBef>
              <a:buClr>
                <a:schemeClr val="bg2"/>
              </a:buClr>
            </a:pPr>
            <a:fld id="{08492756-E806-4604-9C5F-A6997CE6540C}" type="slidenum">
              <a:rPr lang="en-GB" sz="476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1877"/>
                </a:spcBef>
                <a:buClr>
                  <a:schemeClr val="bg2"/>
                </a:buClr>
              </a:pPr>
              <a:t>‹#›</a:t>
            </a:fld>
            <a:endParaRPr lang="en-GB" sz="476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13" hasCustomPrompt="1"/>
          </p:nvPr>
        </p:nvSpPr>
        <p:spPr>
          <a:xfrm>
            <a:off x="124684" y="2873210"/>
            <a:ext cx="4383731" cy="214276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88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6" name="Rectangle 6"/>
          <p:cNvSpPr/>
          <p:nvPr userDrawn="1"/>
        </p:nvSpPr>
        <p:spPr bwMode="gray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955" tIns="48978" rIns="97955" bIns="48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1632"/>
              </a:spcBef>
              <a:buClr>
                <a:schemeClr val="bg2"/>
              </a:buClr>
            </a:pPr>
            <a:endParaRPr lang="en-GB" sz="136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542980" y="5040047"/>
            <a:ext cx="492596" cy="742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1877"/>
              </a:spcBef>
              <a:buClr>
                <a:schemeClr val="bg2"/>
              </a:buClr>
            </a:pPr>
            <a:fld id="{08492756-E806-4604-9C5F-A6997CE6540C}" type="slidenum">
              <a:rPr lang="en-GB" sz="476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1877"/>
                </a:spcBef>
                <a:buClr>
                  <a:schemeClr val="bg2"/>
                </a:buClr>
              </a:pPr>
              <a:t>‹#›</a:t>
            </a:fld>
            <a:endParaRPr lang="en-GB" sz="476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 bwMode="gray">
          <a:xfrm>
            <a:off x="386622" y="5020393"/>
            <a:ext cx="3331084" cy="12310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913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" dirty="0">
                <a:solidFill>
                  <a:srgbClr val="222223"/>
                </a:solidFill>
              </a:rPr>
              <a:t>Surveys of the health sector in Serbia </a:t>
            </a:r>
            <a:r>
              <a:rPr lang="en-GB" sz="400" dirty="0">
                <a:solidFill>
                  <a:srgbClr val="222223"/>
                </a:solidFill>
              </a:rPr>
              <a:t>| </a:t>
            </a:r>
            <a:r>
              <a:rPr lang="sr-Latn-RS" sz="400" dirty="0">
                <a:solidFill>
                  <a:srgbClr val="222223"/>
                </a:solidFill>
              </a:rPr>
              <a:t>March 2021</a:t>
            </a:r>
            <a:r>
              <a:rPr lang="en-GB" sz="476" dirty="0">
                <a:solidFill>
                  <a:schemeClr val="tx1"/>
                </a:solidFill>
                <a:latin typeface="Segoe UI Light" panose="020B0502040204020203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89411" y="4925324"/>
            <a:ext cx="636393" cy="7425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632"/>
              </a:spcBef>
              <a:buClr>
                <a:schemeClr val="bg2"/>
              </a:buClr>
            </a:pPr>
            <a:r>
              <a:rPr lang="en-GB" sz="476" b="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Ipsos</a:t>
            </a:r>
            <a:r>
              <a:rPr lang="en-GB" sz="476" b="0" baseline="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MORI – Your WSBL</a:t>
            </a:r>
            <a:endParaRPr lang="en-GB" sz="476" b="0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107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 with bottom image x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64738" y="2792935"/>
            <a:ext cx="8970837" cy="2227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674" tIns="56337" rIns="112674" bIns="563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1877"/>
              </a:spcBef>
              <a:buClr>
                <a:schemeClr val="bg2"/>
              </a:buClr>
            </a:pPr>
            <a:endParaRPr lang="en-GB" sz="2177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70102" y="1373323"/>
            <a:ext cx="8003800" cy="464477"/>
          </a:xfrm>
          <a:noFill/>
        </p:spPr>
        <p:txBody>
          <a:bodyPr wrap="square" anchor="ctr"/>
          <a:lstStyle>
            <a:lvl1pPr>
              <a:defRPr sz="4217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 hasCustomPrompt="1"/>
          </p:nvPr>
        </p:nvSpPr>
        <p:spPr>
          <a:xfrm>
            <a:off x="122050" y="2914615"/>
            <a:ext cx="8894780" cy="210997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88" baseline="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542980" y="4991904"/>
            <a:ext cx="492596" cy="131139"/>
          </a:xfrm>
          <a:prstGeom prst="rect">
            <a:avLst/>
          </a:prstGeom>
          <a:noFill/>
        </p:spPr>
        <p:txBody>
          <a:bodyPr wrap="square" lIns="56337" tIns="28169" rIns="56337" bIns="28169" rtlCol="0">
            <a:spAutoFit/>
          </a:bodyPr>
          <a:lstStyle/>
          <a:p>
            <a:pPr algn="r">
              <a:lnSpc>
                <a:spcPct val="110000"/>
              </a:lnSpc>
              <a:spcBef>
                <a:spcPts val="1877"/>
              </a:spcBef>
              <a:buClr>
                <a:schemeClr val="bg2"/>
              </a:buClr>
            </a:pPr>
            <a:fld id="{08492756-E806-4604-9C5F-A6997CE6540C}" type="slidenum">
              <a:rPr lang="en-GB" sz="476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1877"/>
                </a:spcBef>
                <a:buClr>
                  <a:schemeClr val="bg2"/>
                </a:buClr>
              </a:pPr>
              <a:t>‹#›</a:t>
            </a:fld>
            <a:endParaRPr lang="en-GB" sz="476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Rectangle 6"/>
          <p:cNvSpPr/>
          <p:nvPr userDrawn="1"/>
        </p:nvSpPr>
        <p:spPr bwMode="gray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955" tIns="48978" rIns="97955" bIns="48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1632"/>
              </a:spcBef>
              <a:buClr>
                <a:schemeClr val="bg2"/>
              </a:buClr>
            </a:pPr>
            <a:endParaRPr lang="en-GB" sz="136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542980" y="5040047"/>
            <a:ext cx="492596" cy="742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1877"/>
              </a:spcBef>
              <a:buClr>
                <a:schemeClr val="bg2"/>
              </a:buClr>
            </a:pPr>
            <a:fld id="{08492756-E806-4604-9C5F-A6997CE6540C}" type="slidenum">
              <a:rPr lang="en-GB" sz="476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1877"/>
                </a:spcBef>
                <a:buClr>
                  <a:schemeClr val="bg2"/>
                </a:buClr>
              </a:pPr>
              <a:t>‹#›</a:t>
            </a:fld>
            <a:endParaRPr lang="en-GB" sz="476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 bwMode="gray">
          <a:xfrm>
            <a:off x="386622" y="5020393"/>
            <a:ext cx="3331084" cy="12310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715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" dirty="0">
                <a:solidFill>
                  <a:srgbClr val="222223"/>
                </a:solidFill>
              </a:rPr>
              <a:t>Surveys of the health sector in Serbia </a:t>
            </a:r>
            <a:r>
              <a:rPr lang="en-GB" sz="400" dirty="0">
                <a:solidFill>
                  <a:srgbClr val="222223"/>
                </a:solidFill>
              </a:rPr>
              <a:t>| </a:t>
            </a:r>
            <a:r>
              <a:rPr lang="sr-Latn-RS" sz="400" dirty="0">
                <a:solidFill>
                  <a:srgbClr val="222223"/>
                </a:solidFill>
              </a:rPr>
              <a:t>March 2021</a:t>
            </a:r>
            <a:r>
              <a:rPr lang="sr-Latn-RS" sz="476" dirty="0">
                <a:solidFill>
                  <a:schemeClr val="tx1"/>
                </a:solidFill>
                <a:latin typeface="Segoe UI Light" panose="020B0502040204020203" pitchFamily="34" charset="0"/>
              </a:rPr>
              <a:t>.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9411" y="4925324"/>
            <a:ext cx="623569" cy="7425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632"/>
              </a:spcBef>
              <a:buClr>
                <a:schemeClr val="bg2"/>
              </a:buClr>
            </a:pPr>
            <a:r>
              <a:rPr lang="en-GB" sz="476" b="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Ipsos</a:t>
            </a:r>
            <a:r>
              <a:rPr lang="sr-Latn-RS" sz="476" b="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Strategic Marketing</a:t>
            </a:r>
            <a:endParaRPr lang="en-GB" sz="476" b="0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3646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 noChangeAspect="1"/>
          </p:cNvGrpSpPr>
          <p:nvPr userDrawn="1"/>
        </p:nvGrpSpPr>
        <p:grpSpPr>
          <a:xfrm>
            <a:off x="440173" y="3361517"/>
            <a:ext cx="153919" cy="91926"/>
            <a:chOff x="5081588" y="3579813"/>
            <a:chExt cx="528637" cy="396876"/>
          </a:xfrm>
          <a:solidFill>
            <a:schemeClr val="bg1"/>
          </a:solidFill>
        </p:grpSpPr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5081588" y="3579813"/>
              <a:ext cx="528637" cy="179388"/>
            </a:xfrm>
            <a:custGeom>
              <a:avLst/>
              <a:gdLst>
                <a:gd name="T0" fmla="*/ 70 w 141"/>
                <a:gd name="T1" fmla="*/ 0 h 48"/>
                <a:gd name="T2" fmla="*/ 0 w 141"/>
                <a:gd name="T3" fmla="*/ 23 h 48"/>
                <a:gd name="T4" fmla="*/ 8 w 141"/>
                <a:gd name="T5" fmla="*/ 47 h 48"/>
                <a:gd name="T6" fmla="*/ 42 w 141"/>
                <a:gd name="T7" fmla="*/ 38 h 48"/>
                <a:gd name="T8" fmla="*/ 43 w 141"/>
                <a:gd name="T9" fmla="*/ 23 h 48"/>
                <a:gd name="T10" fmla="*/ 70 w 141"/>
                <a:gd name="T11" fmla="*/ 19 h 48"/>
                <a:gd name="T12" fmla="*/ 98 w 141"/>
                <a:gd name="T13" fmla="*/ 23 h 48"/>
                <a:gd name="T14" fmla="*/ 98 w 141"/>
                <a:gd name="T15" fmla="*/ 38 h 48"/>
                <a:gd name="T16" fmla="*/ 132 w 141"/>
                <a:gd name="T17" fmla="*/ 47 h 48"/>
                <a:gd name="T18" fmla="*/ 141 w 141"/>
                <a:gd name="T19" fmla="*/ 23 h 48"/>
                <a:gd name="T20" fmla="*/ 70 w 141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48">
                  <a:moveTo>
                    <a:pt x="70" y="0"/>
                  </a:moveTo>
                  <a:cubicBezTo>
                    <a:pt x="29" y="1"/>
                    <a:pt x="9" y="13"/>
                    <a:pt x="0" y="23"/>
                  </a:cubicBezTo>
                  <a:cubicBezTo>
                    <a:pt x="2" y="34"/>
                    <a:pt x="5" y="42"/>
                    <a:pt x="8" y="47"/>
                  </a:cubicBezTo>
                  <a:cubicBezTo>
                    <a:pt x="19" y="48"/>
                    <a:pt x="33" y="44"/>
                    <a:pt x="42" y="38"/>
                  </a:cubicBezTo>
                  <a:cubicBezTo>
                    <a:pt x="43" y="35"/>
                    <a:pt x="43" y="26"/>
                    <a:pt x="43" y="23"/>
                  </a:cubicBezTo>
                  <a:cubicBezTo>
                    <a:pt x="49" y="20"/>
                    <a:pt x="61" y="19"/>
                    <a:pt x="70" y="19"/>
                  </a:cubicBezTo>
                  <a:cubicBezTo>
                    <a:pt x="80" y="19"/>
                    <a:pt x="92" y="20"/>
                    <a:pt x="98" y="23"/>
                  </a:cubicBezTo>
                  <a:cubicBezTo>
                    <a:pt x="97" y="26"/>
                    <a:pt x="97" y="35"/>
                    <a:pt x="98" y="38"/>
                  </a:cubicBezTo>
                  <a:cubicBezTo>
                    <a:pt x="107" y="44"/>
                    <a:pt x="121" y="48"/>
                    <a:pt x="132" y="47"/>
                  </a:cubicBezTo>
                  <a:cubicBezTo>
                    <a:pt x="136" y="42"/>
                    <a:pt x="138" y="34"/>
                    <a:pt x="141" y="23"/>
                  </a:cubicBezTo>
                  <a:cubicBezTo>
                    <a:pt x="132" y="13"/>
                    <a:pt x="112" y="1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24" dirty="0">
                <a:latin typeface="+mn-lt"/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 userDrawn="1"/>
          </p:nvSpPr>
          <p:spPr bwMode="auto">
            <a:xfrm>
              <a:off x="5149850" y="3676651"/>
              <a:ext cx="393700" cy="300038"/>
            </a:xfrm>
            <a:custGeom>
              <a:avLst/>
              <a:gdLst>
                <a:gd name="T0" fmla="*/ 75 w 105"/>
                <a:gd name="T1" fmla="*/ 10 h 80"/>
                <a:gd name="T2" fmla="*/ 75 w 105"/>
                <a:gd name="T3" fmla="*/ 0 h 80"/>
                <a:gd name="T4" fmla="*/ 62 w 105"/>
                <a:gd name="T5" fmla="*/ 0 h 80"/>
                <a:gd name="T6" fmla="*/ 62 w 105"/>
                <a:gd name="T7" fmla="*/ 9 h 80"/>
                <a:gd name="T8" fmla="*/ 42 w 105"/>
                <a:gd name="T9" fmla="*/ 9 h 80"/>
                <a:gd name="T10" fmla="*/ 42 w 105"/>
                <a:gd name="T11" fmla="*/ 0 h 80"/>
                <a:gd name="T12" fmla="*/ 30 w 105"/>
                <a:gd name="T13" fmla="*/ 0 h 80"/>
                <a:gd name="T14" fmla="*/ 30 w 105"/>
                <a:gd name="T15" fmla="*/ 10 h 80"/>
                <a:gd name="T16" fmla="*/ 0 w 105"/>
                <a:gd name="T17" fmla="*/ 45 h 80"/>
                <a:gd name="T18" fmla="*/ 0 w 105"/>
                <a:gd name="T19" fmla="*/ 68 h 80"/>
                <a:gd name="T20" fmla="*/ 52 w 105"/>
                <a:gd name="T21" fmla="*/ 80 h 80"/>
                <a:gd name="T22" fmla="*/ 52 w 105"/>
                <a:gd name="T23" fmla="*/ 80 h 80"/>
                <a:gd name="T24" fmla="*/ 52 w 105"/>
                <a:gd name="T25" fmla="*/ 80 h 80"/>
                <a:gd name="T26" fmla="*/ 52 w 105"/>
                <a:gd name="T27" fmla="*/ 80 h 80"/>
                <a:gd name="T28" fmla="*/ 53 w 105"/>
                <a:gd name="T29" fmla="*/ 80 h 80"/>
                <a:gd name="T30" fmla="*/ 104 w 105"/>
                <a:gd name="T31" fmla="*/ 68 h 80"/>
                <a:gd name="T32" fmla="*/ 105 w 105"/>
                <a:gd name="T33" fmla="*/ 45 h 80"/>
                <a:gd name="T34" fmla="*/ 75 w 105"/>
                <a:gd name="T35" fmla="*/ 10 h 80"/>
                <a:gd name="T36" fmla="*/ 52 w 105"/>
                <a:gd name="T37" fmla="*/ 63 h 80"/>
                <a:gd name="T38" fmla="*/ 32 w 105"/>
                <a:gd name="T39" fmla="*/ 43 h 80"/>
                <a:gd name="T40" fmla="*/ 52 w 105"/>
                <a:gd name="T41" fmla="*/ 23 h 80"/>
                <a:gd name="T42" fmla="*/ 72 w 105"/>
                <a:gd name="T43" fmla="*/ 43 h 80"/>
                <a:gd name="T44" fmla="*/ 52 w 105"/>
                <a:gd name="T4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80">
                  <a:moveTo>
                    <a:pt x="75" y="1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20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3" y="80"/>
                  </a:cubicBezTo>
                  <a:cubicBezTo>
                    <a:pt x="84" y="80"/>
                    <a:pt x="104" y="68"/>
                    <a:pt x="104" y="68"/>
                  </a:cubicBezTo>
                  <a:cubicBezTo>
                    <a:pt x="105" y="45"/>
                    <a:pt x="105" y="45"/>
                    <a:pt x="105" y="45"/>
                  </a:cubicBezTo>
                  <a:lnTo>
                    <a:pt x="75" y="10"/>
                  </a:lnTo>
                  <a:close/>
                  <a:moveTo>
                    <a:pt x="52" y="63"/>
                  </a:moveTo>
                  <a:cubicBezTo>
                    <a:pt x="41" y="63"/>
                    <a:pt x="32" y="54"/>
                    <a:pt x="32" y="43"/>
                  </a:cubicBezTo>
                  <a:cubicBezTo>
                    <a:pt x="32" y="32"/>
                    <a:pt x="41" y="23"/>
                    <a:pt x="52" y="23"/>
                  </a:cubicBezTo>
                  <a:cubicBezTo>
                    <a:pt x="63" y="23"/>
                    <a:pt x="72" y="32"/>
                    <a:pt x="72" y="43"/>
                  </a:cubicBezTo>
                  <a:cubicBezTo>
                    <a:pt x="72" y="54"/>
                    <a:pt x="63" y="63"/>
                    <a:pt x="5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24" dirty="0">
                <a:latin typeface="+mn-lt"/>
              </a:endParaRPr>
            </a:p>
          </p:txBody>
        </p:sp>
      </p:grp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8738" y="2718699"/>
            <a:ext cx="4041224" cy="1318300"/>
          </a:xfrm>
        </p:spPr>
        <p:txBody>
          <a:bodyPr wrap="square" lIns="82819" tIns="41410" rIns="82819" bIns="4141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213637" algn="l"/>
              </a:tabLst>
              <a:defRPr sz="1428" baseline="0">
                <a:solidFill>
                  <a:schemeClr val="bg1"/>
                </a:solidFill>
                <a:latin typeface="+mn-lt"/>
              </a:defRPr>
            </a:lvl1pPr>
            <a:lvl2pPr marL="357719" indent="0">
              <a:buNone/>
              <a:defRPr>
                <a:solidFill>
                  <a:schemeClr val="bg1"/>
                </a:solidFill>
              </a:defRPr>
            </a:lvl2pPr>
            <a:lvl3pPr marL="715436" indent="0">
              <a:buNone/>
              <a:defRPr>
                <a:solidFill>
                  <a:schemeClr val="bg1"/>
                </a:solidFill>
              </a:defRPr>
            </a:lvl3pPr>
            <a:lvl4pPr marL="1073154" indent="0">
              <a:buNone/>
              <a:defRPr>
                <a:solidFill>
                  <a:schemeClr val="bg1"/>
                </a:solidFill>
              </a:defRPr>
            </a:lvl4pPr>
            <a:lvl5pPr marL="143087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r-Latn-RS" dirty="0"/>
              <a:t>Marko Uljarević</a:t>
            </a:r>
            <a:endParaRPr lang="en-US" dirty="0"/>
          </a:p>
          <a:p>
            <a:pPr lvl="0"/>
            <a:r>
              <a:rPr lang="en-US" dirty="0"/>
              <a:t>Social &amp; Opinion Research Director, Ipsos Adria	+381 11 328 4075</a:t>
            </a:r>
            <a:br>
              <a:rPr lang="en-US" dirty="0"/>
            </a:br>
            <a:r>
              <a:rPr lang="en-US" dirty="0"/>
              <a:t>	+381 63 66 80 40 	</a:t>
            </a:r>
            <a:r>
              <a:rPr lang="en-GB" dirty="0"/>
              <a:t>marko.uljarevic@ipsos.com </a:t>
            </a:r>
          </a:p>
        </p:txBody>
      </p:sp>
      <p:sp>
        <p:nvSpPr>
          <p:cNvPr id="159" name="Freeform 7"/>
          <p:cNvSpPr>
            <a:spLocks noChangeAspect="1" noEditPoints="1"/>
          </p:cNvSpPr>
          <p:nvPr userDrawn="1"/>
        </p:nvSpPr>
        <p:spPr bwMode="auto">
          <a:xfrm>
            <a:off x="439540" y="3869812"/>
            <a:ext cx="155187" cy="122444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76"/>
              </a:cxn>
              <a:cxn ang="0">
                <a:pos x="65" y="125"/>
              </a:cxn>
              <a:cxn ang="0">
                <a:pos x="0" y="169"/>
              </a:cxn>
              <a:cxn ang="0">
                <a:pos x="182" y="179"/>
              </a:cxn>
              <a:cxn ang="0">
                <a:pos x="176" y="182"/>
              </a:cxn>
              <a:cxn ang="0">
                <a:pos x="7" y="182"/>
              </a:cxn>
              <a:cxn ang="0">
                <a:pos x="2" y="179"/>
              </a:cxn>
              <a:cxn ang="0">
                <a:pos x="73" y="131"/>
              </a:cxn>
              <a:cxn ang="0">
                <a:pos x="110" y="131"/>
              </a:cxn>
              <a:cxn ang="0">
                <a:pos x="182" y="179"/>
              </a:cxn>
              <a:cxn ang="0">
                <a:pos x="183" y="76"/>
              </a:cxn>
              <a:cxn ang="0">
                <a:pos x="183" y="169"/>
              </a:cxn>
              <a:cxn ang="0">
                <a:pos x="118" y="125"/>
              </a:cxn>
              <a:cxn ang="0">
                <a:pos x="183" y="76"/>
              </a:cxn>
              <a:cxn ang="0">
                <a:pos x="48" y="65"/>
              </a:cxn>
              <a:cxn ang="0">
                <a:pos x="135" y="65"/>
              </a:cxn>
              <a:cxn ang="0">
                <a:pos x="135" y="72"/>
              </a:cxn>
              <a:cxn ang="0">
                <a:pos x="48" y="72"/>
              </a:cxn>
              <a:cxn ang="0">
                <a:pos x="48" y="65"/>
              </a:cxn>
              <a:cxn ang="0">
                <a:pos x="48" y="78"/>
              </a:cxn>
              <a:cxn ang="0">
                <a:pos x="135" y="78"/>
              </a:cxn>
              <a:cxn ang="0">
                <a:pos x="135" y="85"/>
              </a:cxn>
              <a:cxn ang="0">
                <a:pos x="48" y="85"/>
              </a:cxn>
              <a:cxn ang="0">
                <a:pos x="48" y="78"/>
              </a:cxn>
              <a:cxn ang="0">
                <a:pos x="48" y="91"/>
              </a:cxn>
              <a:cxn ang="0">
                <a:pos x="92" y="91"/>
              </a:cxn>
              <a:cxn ang="0">
                <a:pos x="92" y="98"/>
              </a:cxn>
              <a:cxn ang="0">
                <a:pos x="48" y="98"/>
              </a:cxn>
              <a:cxn ang="0">
                <a:pos x="48" y="91"/>
              </a:cxn>
              <a:cxn ang="0">
                <a:pos x="182" y="65"/>
              </a:cxn>
              <a:cxn ang="0">
                <a:pos x="182" y="65"/>
              </a:cxn>
              <a:cxn ang="0">
                <a:pos x="148" y="91"/>
              </a:cxn>
              <a:cxn ang="0">
                <a:pos x="148" y="54"/>
              </a:cxn>
              <a:cxn ang="0">
                <a:pos x="35" y="54"/>
              </a:cxn>
              <a:cxn ang="0">
                <a:pos x="35" y="91"/>
              </a:cxn>
              <a:cxn ang="0">
                <a:pos x="1" y="65"/>
              </a:cxn>
              <a:cxn ang="0">
                <a:pos x="1" y="65"/>
              </a:cxn>
              <a:cxn ang="0">
                <a:pos x="78" y="8"/>
              </a:cxn>
              <a:cxn ang="0">
                <a:pos x="105" y="8"/>
              </a:cxn>
              <a:cxn ang="0">
                <a:pos x="182" y="65"/>
              </a:cxn>
            </a:cxnLst>
            <a:rect l="0" t="0" r="r" b="b"/>
            <a:pathLst>
              <a:path w="183" h="182">
                <a:moveTo>
                  <a:pt x="0" y="169"/>
                </a:moveTo>
                <a:cubicBezTo>
                  <a:pt x="0" y="76"/>
                  <a:pt x="0" y="76"/>
                  <a:pt x="0" y="76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0" y="169"/>
                  <a:pt x="0" y="169"/>
                  <a:pt x="0" y="169"/>
                </a:cubicBezTo>
                <a:close/>
                <a:moveTo>
                  <a:pt x="182" y="179"/>
                </a:moveTo>
                <a:cubicBezTo>
                  <a:pt x="180" y="181"/>
                  <a:pt x="178" y="182"/>
                  <a:pt x="176" y="182"/>
                </a:cubicBezTo>
                <a:cubicBezTo>
                  <a:pt x="7" y="182"/>
                  <a:pt x="7" y="182"/>
                  <a:pt x="7" y="182"/>
                </a:cubicBezTo>
                <a:cubicBezTo>
                  <a:pt x="5" y="182"/>
                  <a:pt x="3" y="181"/>
                  <a:pt x="2" y="179"/>
                </a:cubicBezTo>
                <a:cubicBezTo>
                  <a:pt x="73" y="131"/>
                  <a:pt x="73" y="131"/>
                  <a:pt x="73" y="131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182" y="179"/>
                  <a:pt x="182" y="179"/>
                  <a:pt x="182" y="179"/>
                </a:cubicBezTo>
                <a:close/>
                <a:moveTo>
                  <a:pt x="183" y="76"/>
                </a:moveTo>
                <a:cubicBezTo>
                  <a:pt x="183" y="169"/>
                  <a:pt x="183" y="169"/>
                  <a:pt x="183" y="169"/>
                </a:cubicBezTo>
                <a:cubicBezTo>
                  <a:pt x="118" y="125"/>
                  <a:pt x="118" y="125"/>
                  <a:pt x="118" y="125"/>
                </a:cubicBezTo>
                <a:cubicBezTo>
                  <a:pt x="183" y="76"/>
                  <a:pt x="183" y="76"/>
                  <a:pt x="183" y="76"/>
                </a:cubicBezTo>
                <a:close/>
                <a:moveTo>
                  <a:pt x="48" y="65"/>
                </a:moveTo>
                <a:cubicBezTo>
                  <a:pt x="135" y="65"/>
                  <a:pt x="135" y="65"/>
                  <a:pt x="135" y="65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8" y="78"/>
                </a:moveTo>
                <a:cubicBezTo>
                  <a:pt x="135" y="78"/>
                  <a:pt x="135" y="78"/>
                  <a:pt x="135" y="78"/>
                </a:cubicBezTo>
                <a:cubicBezTo>
                  <a:pt x="135" y="85"/>
                  <a:pt x="135" y="85"/>
                  <a:pt x="135" y="85"/>
                </a:cubicBezTo>
                <a:cubicBezTo>
                  <a:pt x="48" y="85"/>
                  <a:pt x="48" y="85"/>
                  <a:pt x="48" y="85"/>
                </a:cubicBezTo>
                <a:cubicBezTo>
                  <a:pt x="48" y="78"/>
                  <a:pt x="48" y="78"/>
                  <a:pt x="48" y="78"/>
                </a:cubicBezTo>
                <a:close/>
                <a:moveTo>
                  <a:pt x="48" y="91"/>
                </a:moveTo>
                <a:cubicBezTo>
                  <a:pt x="92" y="91"/>
                  <a:pt x="92" y="91"/>
                  <a:pt x="92" y="91"/>
                </a:cubicBezTo>
                <a:cubicBezTo>
                  <a:pt x="92" y="98"/>
                  <a:pt x="92" y="98"/>
                  <a:pt x="92" y="98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91"/>
                  <a:pt x="48" y="91"/>
                  <a:pt x="48" y="91"/>
                </a:cubicBezTo>
                <a:close/>
                <a:moveTo>
                  <a:pt x="182" y="65"/>
                </a:moveTo>
                <a:cubicBezTo>
                  <a:pt x="182" y="65"/>
                  <a:pt x="182" y="65"/>
                  <a:pt x="182" y="6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91"/>
                  <a:pt x="35" y="91"/>
                  <a:pt x="35" y="91"/>
                </a:cubicBez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cubicBezTo>
                  <a:pt x="27" y="46"/>
                  <a:pt x="52" y="27"/>
                  <a:pt x="78" y="8"/>
                </a:cubicBezTo>
                <a:cubicBezTo>
                  <a:pt x="89" y="0"/>
                  <a:pt x="95" y="0"/>
                  <a:pt x="105" y="8"/>
                </a:cubicBezTo>
                <a:cubicBezTo>
                  <a:pt x="131" y="27"/>
                  <a:pt x="157" y="46"/>
                  <a:pt x="182" y="6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71548" tIns="35773" rIns="71548" bIns="35773" numCol="1" anchor="t" anchorCtr="0" compatLnSpc="1">
            <a:prstTxWarp prst="textNoShape">
              <a:avLst/>
            </a:prstTxWarp>
          </a:bodyPr>
          <a:lstStyle/>
          <a:p>
            <a:endParaRPr lang="en-GB" sz="1224" dirty="0">
              <a:latin typeface="+mn-lt"/>
            </a:endParaRPr>
          </a:p>
        </p:txBody>
      </p:sp>
      <p:sp>
        <p:nvSpPr>
          <p:cNvPr id="160" name="Freeform 11"/>
          <p:cNvSpPr>
            <a:spLocks noChangeAspect="1" noEditPoints="1"/>
          </p:cNvSpPr>
          <p:nvPr userDrawn="1"/>
        </p:nvSpPr>
        <p:spPr bwMode="auto">
          <a:xfrm>
            <a:off x="477994" y="3575914"/>
            <a:ext cx="78279" cy="122444"/>
          </a:xfrm>
          <a:custGeom>
            <a:avLst/>
            <a:gdLst/>
            <a:ahLst/>
            <a:cxnLst>
              <a:cxn ang="0">
                <a:pos x="0" y="235"/>
              </a:cxn>
              <a:cxn ang="0">
                <a:pos x="10" y="233"/>
              </a:cxn>
              <a:cxn ang="0">
                <a:pos x="7" y="166"/>
              </a:cxn>
              <a:cxn ang="0">
                <a:pos x="0" y="112"/>
              </a:cxn>
              <a:cxn ang="0">
                <a:pos x="10" y="110"/>
              </a:cxn>
              <a:cxn ang="0">
                <a:pos x="96" y="7"/>
              </a:cxn>
              <a:cxn ang="0">
                <a:pos x="396" y="7"/>
              </a:cxn>
              <a:cxn ang="0">
                <a:pos x="488" y="0"/>
              </a:cxn>
              <a:cxn ang="0">
                <a:pos x="493" y="7"/>
              </a:cxn>
              <a:cxn ang="0">
                <a:pos x="591" y="95"/>
              </a:cxn>
              <a:cxn ang="0">
                <a:pos x="506" y="1162"/>
              </a:cxn>
              <a:cxn ang="0">
                <a:pos x="10" y="1075"/>
              </a:cxn>
              <a:cxn ang="0">
                <a:pos x="7" y="378"/>
              </a:cxn>
              <a:cxn ang="0">
                <a:pos x="0" y="339"/>
              </a:cxn>
              <a:cxn ang="0">
                <a:pos x="10" y="336"/>
              </a:cxn>
              <a:cxn ang="0">
                <a:pos x="7" y="276"/>
              </a:cxn>
              <a:cxn ang="0">
                <a:pos x="249" y="1061"/>
              </a:cxn>
              <a:cxn ang="0">
                <a:pos x="303" y="1115"/>
              </a:cxn>
              <a:cxn ang="0">
                <a:pos x="303" y="1115"/>
              </a:cxn>
              <a:cxn ang="0">
                <a:pos x="358" y="1061"/>
              </a:cxn>
              <a:cxn ang="0">
                <a:pos x="303" y="1007"/>
              </a:cxn>
              <a:cxn ang="0">
                <a:pos x="303" y="1007"/>
              </a:cxn>
              <a:cxn ang="0">
                <a:pos x="187" y="108"/>
              </a:cxn>
              <a:cxn ang="0">
                <a:pos x="202" y="124"/>
              </a:cxn>
              <a:cxn ang="0">
                <a:pos x="202" y="124"/>
              </a:cxn>
              <a:cxn ang="0">
                <a:pos x="218" y="108"/>
              </a:cxn>
              <a:cxn ang="0">
                <a:pos x="202" y="93"/>
              </a:cxn>
              <a:cxn ang="0">
                <a:pos x="202" y="93"/>
              </a:cxn>
              <a:cxn ang="0">
                <a:pos x="261" y="93"/>
              </a:cxn>
              <a:cxn ang="0">
                <a:pos x="249" y="109"/>
              </a:cxn>
              <a:cxn ang="0">
                <a:pos x="346" y="124"/>
              </a:cxn>
              <a:cxn ang="0">
                <a:pos x="358" y="109"/>
              </a:cxn>
              <a:cxn ang="0">
                <a:pos x="261" y="93"/>
              </a:cxn>
              <a:cxn ang="0">
                <a:pos x="46" y="960"/>
              </a:cxn>
              <a:cxn ang="0">
                <a:pos x="560" y="201"/>
              </a:cxn>
            </a:cxnLst>
            <a:rect l="0" t="0" r="r" b="b"/>
            <a:pathLst>
              <a:path w="591" h="1162">
                <a:moveTo>
                  <a:pt x="0" y="274"/>
                </a:moveTo>
                <a:cubicBezTo>
                  <a:pt x="0" y="235"/>
                  <a:pt x="0" y="235"/>
                  <a:pt x="0" y="235"/>
                </a:cubicBezTo>
                <a:cubicBezTo>
                  <a:pt x="0" y="234"/>
                  <a:pt x="3" y="233"/>
                  <a:pt x="7" y="233"/>
                </a:cubicBezTo>
                <a:cubicBezTo>
                  <a:pt x="10" y="233"/>
                  <a:pt x="10" y="233"/>
                  <a:pt x="10" y="233"/>
                </a:cubicBezTo>
                <a:cubicBezTo>
                  <a:pt x="10" y="166"/>
                  <a:pt x="10" y="166"/>
                  <a:pt x="10" y="166"/>
                </a:cubicBezTo>
                <a:cubicBezTo>
                  <a:pt x="7" y="166"/>
                  <a:pt x="7" y="166"/>
                  <a:pt x="7" y="166"/>
                </a:cubicBezTo>
                <a:cubicBezTo>
                  <a:pt x="3" y="166"/>
                  <a:pt x="0" y="164"/>
                  <a:pt x="0" y="163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1"/>
                  <a:pt x="3" y="110"/>
                  <a:pt x="7" y="110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46"/>
                  <a:pt x="49" y="7"/>
                  <a:pt x="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3"/>
                  <a:pt x="399" y="0"/>
                  <a:pt x="401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491" y="0"/>
                  <a:pt x="493" y="3"/>
                  <a:pt x="493" y="7"/>
                </a:cubicBezTo>
                <a:cubicBezTo>
                  <a:pt x="493" y="7"/>
                  <a:pt x="493" y="7"/>
                  <a:pt x="493" y="7"/>
                </a:cubicBezTo>
                <a:cubicBezTo>
                  <a:pt x="506" y="7"/>
                  <a:pt x="506" y="7"/>
                  <a:pt x="506" y="7"/>
                </a:cubicBezTo>
                <a:cubicBezTo>
                  <a:pt x="553" y="7"/>
                  <a:pt x="591" y="46"/>
                  <a:pt x="591" y="95"/>
                </a:cubicBezTo>
                <a:cubicBezTo>
                  <a:pt x="591" y="1075"/>
                  <a:pt x="591" y="1075"/>
                  <a:pt x="591" y="1075"/>
                </a:cubicBezTo>
                <a:cubicBezTo>
                  <a:pt x="591" y="1123"/>
                  <a:pt x="553" y="1162"/>
                  <a:pt x="506" y="1162"/>
                </a:cubicBezTo>
                <a:cubicBezTo>
                  <a:pt x="96" y="1162"/>
                  <a:pt x="96" y="1162"/>
                  <a:pt x="96" y="1162"/>
                </a:cubicBezTo>
                <a:cubicBezTo>
                  <a:pt x="49" y="1162"/>
                  <a:pt x="10" y="1123"/>
                  <a:pt x="10" y="1075"/>
                </a:cubicBezTo>
                <a:cubicBezTo>
                  <a:pt x="10" y="378"/>
                  <a:pt x="10" y="378"/>
                  <a:pt x="10" y="378"/>
                </a:cubicBezTo>
                <a:cubicBezTo>
                  <a:pt x="7" y="378"/>
                  <a:pt x="7" y="378"/>
                  <a:pt x="7" y="378"/>
                </a:cubicBezTo>
                <a:cubicBezTo>
                  <a:pt x="3" y="378"/>
                  <a:pt x="0" y="377"/>
                  <a:pt x="0" y="376"/>
                </a:cubicBezTo>
                <a:cubicBezTo>
                  <a:pt x="0" y="339"/>
                  <a:pt x="0" y="339"/>
                  <a:pt x="0" y="339"/>
                </a:cubicBezTo>
                <a:cubicBezTo>
                  <a:pt x="0" y="337"/>
                  <a:pt x="3" y="336"/>
                  <a:pt x="7" y="336"/>
                </a:cubicBezTo>
                <a:cubicBezTo>
                  <a:pt x="10" y="336"/>
                  <a:pt x="10" y="336"/>
                  <a:pt x="10" y="336"/>
                </a:cubicBezTo>
                <a:cubicBezTo>
                  <a:pt x="10" y="276"/>
                  <a:pt x="10" y="276"/>
                  <a:pt x="10" y="276"/>
                </a:cubicBezTo>
                <a:cubicBezTo>
                  <a:pt x="7" y="276"/>
                  <a:pt x="7" y="276"/>
                  <a:pt x="7" y="276"/>
                </a:cubicBezTo>
                <a:cubicBezTo>
                  <a:pt x="3" y="276"/>
                  <a:pt x="0" y="275"/>
                  <a:pt x="0" y="274"/>
                </a:cubicBezTo>
                <a:close/>
                <a:moveTo>
                  <a:pt x="249" y="1061"/>
                </a:moveTo>
                <a:cubicBezTo>
                  <a:pt x="249" y="1061"/>
                  <a:pt x="249" y="1061"/>
                  <a:pt x="249" y="1061"/>
                </a:cubicBezTo>
                <a:cubicBezTo>
                  <a:pt x="249" y="1091"/>
                  <a:pt x="274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33" y="1115"/>
                  <a:pt x="358" y="109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32"/>
                  <a:pt x="33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274" y="1007"/>
                  <a:pt x="249" y="1032"/>
                  <a:pt x="249" y="1061"/>
                </a:cubicBezTo>
                <a:close/>
                <a:moveTo>
                  <a:pt x="187" y="108"/>
                </a:moveTo>
                <a:cubicBezTo>
                  <a:pt x="187" y="108"/>
                  <a:pt x="187" y="108"/>
                  <a:pt x="187" y="108"/>
                </a:cubicBezTo>
                <a:cubicBezTo>
                  <a:pt x="187" y="117"/>
                  <a:pt x="194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11" y="124"/>
                  <a:pt x="218" y="117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1"/>
                  <a:pt x="211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194" y="93"/>
                  <a:pt x="187" y="101"/>
                  <a:pt x="187" y="108"/>
                </a:cubicBezTo>
                <a:close/>
                <a:moveTo>
                  <a:pt x="261" y="93"/>
                </a:moveTo>
                <a:cubicBezTo>
                  <a:pt x="254" y="93"/>
                  <a:pt x="249" y="100"/>
                  <a:pt x="249" y="109"/>
                </a:cubicBezTo>
                <a:cubicBezTo>
                  <a:pt x="249" y="109"/>
                  <a:pt x="249" y="109"/>
                  <a:pt x="249" y="109"/>
                </a:cubicBezTo>
                <a:cubicBezTo>
                  <a:pt x="249" y="118"/>
                  <a:pt x="254" y="124"/>
                  <a:pt x="261" y="124"/>
                </a:cubicBezTo>
                <a:cubicBezTo>
                  <a:pt x="346" y="124"/>
                  <a:pt x="346" y="124"/>
                  <a:pt x="346" y="124"/>
                </a:cubicBezTo>
                <a:cubicBezTo>
                  <a:pt x="352" y="124"/>
                  <a:pt x="358" y="118"/>
                  <a:pt x="358" y="109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58" y="100"/>
                  <a:pt x="352" y="93"/>
                  <a:pt x="346" y="93"/>
                </a:cubicBezTo>
                <a:cubicBezTo>
                  <a:pt x="261" y="93"/>
                  <a:pt x="261" y="93"/>
                  <a:pt x="261" y="93"/>
                </a:cubicBezTo>
                <a:close/>
                <a:moveTo>
                  <a:pt x="46" y="201"/>
                </a:moveTo>
                <a:cubicBezTo>
                  <a:pt x="46" y="960"/>
                  <a:pt x="46" y="960"/>
                  <a:pt x="46" y="960"/>
                </a:cubicBezTo>
                <a:cubicBezTo>
                  <a:pt x="560" y="960"/>
                  <a:pt x="560" y="960"/>
                  <a:pt x="560" y="960"/>
                </a:cubicBezTo>
                <a:cubicBezTo>
                  <a:pt x="560" y="201"/>
                  <a:pt x="560" y="201"/>
                  <a:pt x="560" y="201"/>
                </a:cubicBezTo>
                <a:cubicBezTo>
                  <a:pt x="46" y="201"/>
                  <a:pt x="46" y="201"/>
                  <a:pt x="46" y="20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71548" tIns="35773" rIns="71548" bIns="35773" numCol="1" anchor="t" anchorCtr="0" compatLnSpc="1">
            <a:prstTxWarp prst="textNoShape">
              <a:avLst/>
            </a:prstTxWarp>
          </a:bodyPr>
          <a:lstStyle/>
          <a:p>
            <a:endParaRPr lang="en-GB" sz="1224" dirty="0">
              <a:latin typeface="+mn-lt"/>
            </a:endParaRPr>
          </a:p>
        </p:txBody>
      </p:sp>
      <p:sp>
        <p:nvSpPr>
          <p:cNvPr id="29" name="TextBox 28">
            <a:hlinkClick r:id="rId2"/>
          </p:cNvPr>
          <p:cNvSpPr txBox="1"/>
          <p:nvPr userDrawn="1"/>
        </p:nvSpPr>
        <p:spPr>
          <a:xfrm>
            <a:off x="4717251" y="4607480"/>
            <a:ext cx="4041224" cy="226615"/>
          </a:xfrm>
          <a:prstGeom prst="rect">
            <a:avLst/>
          </a:prstGeom>
          <a:noFill/>
        </p:spPr>
        <p:txBody>
          <a:bodyPr wrap="square" lIns="56337" tIns="28169" rIns="56337" bIns="28169" rtlCol="0">
            <a:spAutoFit/>
          </a:bodyPr>
          <a:lstStyle/>
          <a:p>
            <a:pPr>
              <a:lnSpc>
                <a:spcPct val="110000"/>
              </a:lnSpc>
              <a:spcBef>
                <a:spcPts val="1877"/>
              </a:spcBef>
              <a:buClr>
                <a:schemeClr val="bg2"/>
              </a:buClr>
            </a:pPr>
            <a:r>
              <a:rPr lang="en-GB" sz="1088" b="1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www.ipsos.com/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542980" y="4991904"/>
            <a:ext cx="492596" cy="131139"/>
          </a:xfrm>
          <a:prstGeom prst="rect">
            <a:avLst/>
          </a:prstGeom>
          <a:noFill/>
        </p:spPr>
        <p:txBody>
          <a:bodyPr wrap="square" lIns="56337" tIns="28169" rIns="56337" bIns="28169" rtlCol="0">
            <a:spAutoFit/>
          </a:bodyPr>
          <a:lstStyle/>
          <a:p>
            <a:pPr algn="r">
              <a:lnSpc>
                <a:spcPct val="110000"/>
              </a:lnSpc>
              <a:spcBef>
                <a:spcPts val="1877"/>
              </a:spcBef>
              <a:buClr>
                <a:schemeClr val="bg2"/>
              </a:buClr>
            </a:pPr>
            <a:fld id="{08492756-E806-4604-9C5F-A6997CE6540C}" type="slidenum">
              <a:rPr lang="en-GB" sz="476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1877"/>
                </a:spcBef>
                <a:buClr>
                  <a:schemeClr val="bg2"/>
                </a:buClr>
              </a:pPr>
              <a:t>‹#›</a:t>
            </a:fld>
            <a:endParaRPr lang="en-GB" sz="476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23" name="Rectangle 6"/>
          <p:cNvSpPr/>
          <p:nvPr userDrawn="1"/>
        </p:nvSpPr>
        <p:spPr bwMode="gray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955" tIns="48978" rIns="97955" bIns="48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1632"/>
              </a:spcBef>
              <a:buClr>
                <a:schemeClr val="bg2"/>
              </a:buClr>
            </a:pPr>
            <a:endParaRPr lang="en-GB" sz="136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8542980" y="5040047"/>
            <a:ext cx="492596" cy="742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1877"/>
              </a:spcBef>
              <a:buClr>
                <a:schemeClr val="bg2"/>
              </a:buClr>
            </a:pPr>
            <a:fld id="{08492756-E806-4604-9C5F-A6997CE6540C}" type="slidenum">
              <a:rPr lang="en-GB" sz="476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1877"/>
                </a:spcBef>
                <a:buClr>
                  <a:schemeClr val="bg2"/>
                </a:buClr>
              </a:pPr>
              <a:t>‹#›</a:t>
            </a:fld>
            <a:endParaRPr lang="en-GB" sz="476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 bwMode="gray">
          <a:xfrm>
            <a:off x="386622" y="5020393"/>
            <a:ext cx="3331084" cy="12310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defTabSz="715541"/>
            <a:r>
              <a:rPr lang="en-US" sz="400" dirty="0">
                <a:solidFill>
                  <a:srgbClr val="222223"/>
                </a:solidFill>
              </a:rPr>
              <a:t>Surveys of the health sector in Serbia </a:t>
            </a:r>
            <a:r>
              <a:rPr lang="en-GB" sz="400" dirty="0">
                <a:solidFill>
                  <a:srgbClr val="222223"/>
                </a:solidFill>
              </a:rPr>
              <a:t>| </a:t>
            </a:r>
            <a:r>
              <a:rPr lang="sr-Latn-RS" sz="400" dirty="0">
                <a:solidFill>
                  <a:srgbClr val="222223"/>
                </a:solidFill>
              </a:rPr>
              <a:t>March 2021</a:t>
            </a:r>
            <a:endParaRPr lang="en-GB" sz="400" dirty="0">
              <a:solidFill>
                <a:srgbClr val="222223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57BD83-12FE-416D-A141-12BD8332FB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05" y="4482100"/>
            <a:ext cx="429369" cy="3918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3278200-805C-4BEA-8C48-DC17E07067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69" y="4551549"/>
            <a:ext cx="2281338" cy="33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1837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ides Mark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ame 34"/>
          <p:cNvSpPr/>
          <p:nvPr userDrawn="1"/>
        </p:nvSpPr>
        <p:spPr bwMode="gray">
          <a:xfrm>
            <a:off x="0" y="-114"/>
            <a:ext cx="9144000" cy="5143614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548" tIns="35773" rIns="71548" bIns="357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24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 bwMode="gray">
          <a:xfrm>
            <a:off x="8920138" y="172167"/>
            <a:ext cx="54000" cy="5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974" tIns="71987" rIns="143974" bIns="719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1973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416" y="-114"/>
            <a:ext cx="372515" cy="620919"/>
            <a:chOff x="-612" y="0"/>
            <a:chExt cx="547520" cy="912790"/>
          </a:xfrm>
          <a:solidFill>
            <a:schemeClr val="bg2">
              <a:lumMod val="25000"/>
              <a:lumOff val="75000"/>
            </a:schemeClr>
          </a:solidFill>
        </p:grpSpPr>
        <p:sp>
          <p:nvSpPr>
            <p:cNvPr id="8" name="Rectangle 7"/>
            <p:cNvSpPr/>
            <p:nvPr userDrawn="1"/>
          </p:nvSpPr>
          <p:spPr bwMode="gray">
            <a:xfrm>
              <a:off x="-612" y="0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632"/>
                </a:spcBef>
                <a:buClr>
                  <a:schemeClr val="bg2"/>
                </a:buClr>
              </a:pPr>
              <a:endParaRPr lang="en-GB" sz="136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gray">
            <a:xfrm>
              <a:off x="178842" y="181927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632"/>
                </a:spcBef>
                <a:buClr>
                  <a:schemeClr val="bg2"/>
                </a:buClr>
              </a:pPr>
              <a:endParaRPr lang="en-GB" sz="136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gray">
            <a:xfrm>
              <a:off x="366908" y="363538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632"/>
                </a:spcBef>
                <a:buClr>
                  <a:schemeClr val="bg2"/>
                </a:buClr>
              </a:pPr>
              <a:endParaRPr lang="en-GB" sz="136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>
              <a:off x="178842" y="543295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632"/>
                </a:spcBef>
                <a:buClr>
                  <a:schemeClr val="bg2"/>
                </a:buClr>
              </a:pPr>
              <a:endParaRPr lang="en-GB" sz="136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>
              <a:off x="-612" y="732790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632"/>
                </a:spcBef>
                <a:buClr>
                  <a:schemeClr val="bg2"/>
                </a:buClr>
              </a:pPr>
              <a:endParaRPr lang="en-GB" sz="136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8787734" y="4527296"/>
            <a:ext cx="363705" cy="617150"/>
            <a:chOff x="12904263" y="6649864"/>
            <a:chExt cx="534571" cy="907248"/>
          </a:xfrm>
          <a:solidFill>
            <a:schemeClr val="bg2">
              <a:lumMod val="25000"/>
              <a:lumOff val="75000"/>
            </a:schemeClr>
          </a:solidFill>
        </p:grpSpPr>
        <p:sp>
          <p:nvSpPr>
            <p:cNvPr id="32" name="Rectangle 31"/>
            <p:cNvSpPr/>
            <p:nvPr userDrawn="1"/>
          </p:nvSpPr>
          <p:spPr bwMode="gray">
            <a:xfrm flipH="1">
              <a:off x="13258834" y="6649864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632"/>
                </a:spcBef>
                <a:buClr>
                  <a:schemeClr val="bg2"/>
                </a:buClr>
              </a:pPr>
              <a:endParaRPr lang="en-GB" sz="136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 bwMode="gray">
            <a:xfrm flipH="1">
              <a:off x="13078198" y="6837333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632"/>
                </a:spcBef>
                <a:buClr>
                  <a:schemeClr val="bg2"/>
                </a:buClr>
              </a:pPr>
              <a:endParaRPr lang="en-GB" sz="136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 bwMode="gray">
            <a:xfrm flipH="1">
              <a:off x="12904263" y="7013402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632"/>
                </a:spcBef>
                <a:buClr>
                  <a:schemeClr val="bg2"/>
                </a:buClr>
              </a:pPr>
              <a:endParaRPr lang="en-GB" sz="1360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 bwMode="gray">
            <a:xfrm flipH="1">
              <a:off x="13078198" y="7192961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632"/>
                </a:spcBef>
                <a:buClr>
                  <a:schemeClr val="bg2"/>
                </a:buClr>
              </a:pPr>
              <a:endParaRPr lang="en-GB" sz="136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 bwMode="gray">
            <a:xfrm flipH="1">
              <a:off x="13258834" y="7377112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632"/>
                </a:spcBef>
                <a:buClr>
                  <a:schemeClr val="bg2"/>
                </a:buClr>
              </a:pPr>
              <a:endParaRPr lang="en-GB" sz="136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 userDrawn="1"/>
        </p:nvGrpSpPr>
        <p:grpSpPr>
          <a:xfrm>
            <a:off x="-416" y="4523527"/>
            <a:ext cx="372515" cy="620919"/>
            <a:chOff x="-612" y="0"/>
            <a:chExt cx="547520" cy="912790"/>
          </a:xfrm>
          <a:solidFill>
            <a:schemeClr val="bg2">
              <a:lumMod val="25000"/>
              <a:lumOff val="75000"/>
            </a:schemeClr>
          </a:solidFill>
        </p:grpSpPr>
        <p:sp>
          <p:nvSpPr>
            <p:cNvPr id="39" name="Rectangle 38"/>
            <p:cNvSpPr/>
            <p:nvPr userDrawn="1"/>
          </p:nvSpPr>
          <p:spPr bwMode="gray">
            <a:xfrm>
              <a:off x="-612" y="0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632"/>
                </a:spcBef>
                <a:buClr>
                  <a:schemeClr val="bg2"/>
                </a:buClr>
              </a:pPr>
              <a:endParaRPr lang="en-GB" sz="1360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 bwMode="gray">
            <a:xfrm>
              <a:off x="175627" y="181927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632"/>
                </a:spcBef>
                <a:buClr>
                  <a:schemeClr val="bg2"/>
                </a:buClr>
              </a:pPr>
              <a:endParaRPr lang="en-GB" sz="136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 bwMode="gray">
            <a:xfrm>
              <a:off x="366908" y="363538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632"/>
                </a:spcBef>
                <a:buClr>
                  <a:schemeClr val="bg2"/>
                </a:buClr>
              </a:pPr>
              <a:endParaRPr lang="en-GB" sz="1360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 bwMode="gray">
            <a:xfrm>
              <a:off x="175627" y="543295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632"/>
                </a:spcBef>
                <a:buClr>
                  <a:schemeClr val="bg2"/>
                </a:buClr>
              </a:pPr>
              <a:endParaRPr lang="en-GB" sz="136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 bwMode="gray">
            <a:xfrm>
              <a:off x="-612" y="732790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632"/>
                </a:spcBef>
                <a:buClr>
                  <a:schemeClr val="bg2"/>
                </a:buClr>
              </a:pPr>
              <a:endParaRPr lang="en-GB" sz="136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 userDrawn="1"/>
        </p:nvGrpSpPr>
        <p:grpSpPr>
          <a:xfrm>
            <a:off x="8778677" y="-114"/>
            <a:ext cx="368280" cy="619981"/>
            <a:chOff x="12897539" y="6649864"/>
            <a:chExt cx="541295" cy="911410"/>
          </a:xfrm>
          <a:solidFill>
            <a:schemeClr val="bg2">
              <a:lumMod val="25000"/>
              <a:lumOff val="75000"/>
            </a:schemeClr>
          </a:solidFill>
        </p:grpSpPr>
        <p:sp>
          <p:nvSpPr>
            <p:cNvPr id="45" name="Rectangle 44"/>
            <p:cNvSpPr/>
            <p:nvPr userDrawn="1"/>
          </p:nvSpPr>
          <p:spPr bwMode="gray">
            <a:xfrm flipH="1">
              <a:off x="13258834" y="6649864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632"/>
                </a:spcBef>
                <a:buClr>
                  <a:schemeClr val="bg2"/>
                </a:buClr>
              </a:pPr>
              <a:endParaRPr lang="en-GB" sz="1360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 bwMode="gray">
            <a:xfrm flipH="1">
              <a:off x="13078198" y="6830609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632"/>
                </a:spcBef>
                <a:buClr>
                  <a:schemeClr val="bg2"/>
                </a:buClr>
              </a:pPr>
              <a:endParaRPr lang="en-GB" sz="1360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 bwMode="gray">
            <a:xfrm flipH="1">
              <a:off x="12897539" y="7013402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632"/>
                </a:spcBef>
                <a:buClr>
                  <a:schemeClr val="bg2"/>
                </a:buClr>
              </a:pPr>
              <a:endParaRPr lang="en-GB" sz="1360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 bwMode="gray">
            <a:xfrm flipH="1">
              <a:off x="13078198" y="7192961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632"/>
                </a:spcBef>
                <a:buClr>
                  <a:schemeClr val="bg2"/>
                </a:buClr>
              </a:pPr>
              <a:endParaRPr lang="en-GB" sz="136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 bwMode="gray">
            <a:xfrm flipH="1">
              <a:off x="13248895" y="7381274"/>
              <a:ext cx="18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632"/>
                </a:spcBef>
                <a:buClr>
                  <a:schemeClr val="bg2"/>
                </a:buClr>
              </a:pPr>
              <a:endParaRPr lang="en-GB" sz="136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 userDrawn="1"/>
        </p:nvSpPr>
        <p:spPr bwMode="gray">
          <a:xfrm>
            <a:off x="372099" y="620805"/>
            <a:ext cx="2599215" cy="4320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955" tIns="48978" rIns="97955" bIns="48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1632"/>
              </a:spcBef>
              <a:buClr>
                <a:schemeClr val="bg2"/>
              </a:buClr>
            </a:pPr>
            <a:r>
              <a:rPr lang="en-GB" sz="1088" dirty="0">
                <a:solidFill>
                  <a:schemeClr val="bg1"/>
                </a:solidFill>
              </a:rPr>
              <a:t>Main heading</a:t>
            </a:r>
          </a:p>
        </p:txBody>
      </p:sp>
      <p:sp>
        <p:nvSpPr>
          <p:cNvPr id="52" name="Rectangle 51"/>
          <p:cNvSpPr/>
          <p:nvPr userDrawn="1"/>
        </p:nvSpPr>
        <p:spPr bwMode="gray">
          <a:xfrm>
            <a:off x="369282" y="1186075"/>
            <a:ext cx="2599215" cy="32101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955" tIns="48978" rIns="97955" bIns="48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1632"/>
              </a:spcBef>
              <a:buClr>
                <a:schemeClr val="bg2"/>
              </a:buClr>
            </a:pPr>
            <a:r>
              <a:rPr lang="en-GB" sz="952" dirty="0">
                <a:solidFill>
                  <a:schemeClr val="bg1"/>
                </a:solidFill>
              </a:rPr>
              <a:t>3 box layout</a:t>
            </a:r>
          </a:p>
        </p:txBody>
      </p:sp>
      <p:sp>
        <p:nvSpPr>
          <p:cNvPr id="53" name="Rectangle 52"/>
          <p:cNvSpPr/>
          <p:nvPr userDrawn="1"/>
        </p:nvSpPr>
        <p:spPr bwMode="gray">
          <a:xfrm>
            <a:off x="3263910" y="1186075"/>
            <a:ext cx="2599215" cy="32101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955" tIns="48978" rIns="97955" bIns="48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1632"/>
              </a:spcBef>
              <a:buClr>
                <a:schemeClr val="bg2"/>
              </a:buClr>
            </a:pPr>
            <a:r>
              <a:rPr lang="en-GB" sz="952" dirty="0">
                <a:solidFill>
                  <a:schemeClr val="bg1"/>
                </a:solidFill>
              </a:rPr>
              <a:t>3 box layout</a:t>
            </a:r>
          </a:p>
        </p:txBody>
      </p:sp>
      <p:sp>
        <p:nvSpPr>
          <p:cNvPr id="54" name="Rectangle 53"/>
          <p:cNvSpPr/>
          <p:nvPr userDrawn="1"/>
        </p:nvSpPr>
        <p:spPr bwMode="gray">
          <a:xfrm>
            <a:off x="6169869" y="1186075"/>
            <a:ext cx="2599215" cy="32101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955" tIns="48978" rIns="97955" bIns="48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1632"/>
              </a:spcBef>
              <a:buClr>
                <a:schemeClr val="bg2"/>
              </a:buClr>
            </a:pPr>
            <a:r>
              <a:rPr lang="en-GB" sz="952" dirty="0">
                <a:solidFill>
                  <a:schemeClr val="bg1"/>
                </a:solidFill>
              </a:rPr>
              <a:t>3 box layout</a:t>
            </a:r>
          </a:p>
        </p:txBody>
      </p:sp>
      <p:sp>
        <p:nvSpPr>
          <p:cNvPr id="55" name="Rectangle 54"/>
          <p:cNvSpPr/>
          <p:nvPr userDrawn="1"/>
        </p:nvSpPr>
        <p:spPr bwMode="gray">
          <a:xfrm>
            <a:off x="375870" y="371279"/>
            <a:ext cx="4043838" cy="12244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955" tIns="48978" rIns="97955" bIns="48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1632"/>
              </a:spcBef>
              <a:buClr>
                <a:schemeClr val="bg2"/>
              </a:buClr>
            </a:pPr>
            <a:r>
              <a:rPr lang="en-GB" sz="816" dirty="0">
                <a:solidFill>
                  <a:schemeClr val="bg1"/>
                </a:solidFill>
              </a:rPr>
              <a:t>two</a:t>
            </a:r>
            <a:r>
              <a:rPr lang="en-GB" sz="816" baseline="0" dirty="0">
                <a:solidFill>
                  <a:schemeClr val="bg1"/>
                </a:solidFill>
              </a:rPr>
              <a:t> box guide</a:t>
            </a:r>
            <a:endParaRPr lang="en-GB" sz="816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 bwMode="gray">
          <a:xfrm>
            <a:off x="4726971" y="374277"/>
            <a:ext cx="4043838" cy="12244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955" tIns="48978" rIns="97955" bIns="48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1632"/>
              </a:spcBef>
              <a:buClr>
                <a:schemeClr val="bg2"/>
              </a:buClr>
            </a:pPr>
            <a:r>
              <a:rPr lang="en-GB" sz="816" dirty="0">
                <a:solidFill>
                  <a:schemeClr val="bg1"/>
                </a:solidFill>
              </a:rPr>
              <a:t>two box guide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45165" y="110071"/>
            <a:ext cx="8405999" cy="240406"/>
          </a:xfrm>
          <a:prstGeom prst="rect">
            <a:avLst/>
          </a:prstGeom>
          <a:noFill/>
        </p:spPr>
        <p:txBody>
          <a:bodyPr wrap="square" lIns="48978" tIns="24489" rIns="48978" bIns="24489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1632"/>
              </a:spcBef>
              <a:buClr>
                <a:schemeClr val="bg2"/>
              </a:buClr>
            </a:pPr>
            <a:r>
              <a:rPr lang="en-GB" sz="1224" dirty="0">
                <a:solidFill>
                  <a:schemeClr val="bg1"/>
                </a:solidFill>
              </a:rPr>
              <a:t>DRAWING GUIDES</a:t>
            </a:r>
          </a:p>
        </p:txBody>
      </p:sp>
      <p:sp>
        <p:nvSpPr>
          <p:cNvPr id="57" name="Rectangle 56"/>
          <p:cNvSpPr/>
          <p:nvPr userDrawn="1"/>
        </p:nvSpPr>
        <p:spPr bwMode="gray">
          <a:xfrm>
            <a:off x="383736" y="4525531"/>
            <a:ext cx="5479388" cy="12244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955" tIns="48978" rIns="97955" bIns="48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1632"/>
              </a:spcBef>
              <a:buClr>
                <a:schemeClr val="bg2"/>
              </a:buClr>
            </a:pPr>
            <a:r>
              <a:rPr lang="en-GB" sz="748" dirty="0">
                <a:solidFill>
                  <a:schemeClr val="bg1"/>
                </a:solidFill>
              </a:rPr>
              <a:t>Base</a:t>
            </a:r>
          </a:p>
        </p:txBody>
      </p:sp>
      <p:sp>
        <p:nvSpPr>
          <p:cNvPr id="58" name="Rectangle 57"/>
          <p:cNvSpPr/>
          <p:nvPr userDrawn="1"/>
        </p:nvSpPr>
        <p:spPr bwMode="gray">
          <a:xfrm>
            <a:off x="6172686" y="4525531"/>
            <a:ext cx="2605990" cy="12244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955" tIns="48978" rIns="97955" bIns="48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1632"/>
              </a:spcBef>
              <a:buClr>
                <a:schemeClr val="bg2"/>
              </a:buClr>
            </a:pPr>
            <a:r>
              <a:rPr lang="en-GB" sz="714" dirty="0">
                <a:solidFill>
                  <a:schemeClr val="bg1"/>
                </a:solidFill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40261482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6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ags" Target="../tags/tag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122052" y="122032"/>
            <a:ext cx="8903140" cy="489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641" tIns="56319" rIns="112641" bIns="563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269">
              <a:lnSpc>
                <a:spcPct val="110000"/>
              </a:lnSpc>
              <a:spcBef>
                <a:spcPts val="1878"/>
              </a:spcBef>
              <a:buClr>
                <a:srgbClr val="222223"/>
              </a:buClr>
            </a:pPr>
            <a:endParaRPr lang="en-GB" sz="2200" dirty="0"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7293" y="5033569"/>
            <a:ext cx="289891" cy="936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715269">
              <a:lnSpc>
                <a:spcPct val="110000"/>
              </a:lnSpc>
              <a:spcBef>
                <a:spcPts val="1878"/>
              </a:spcBef>
              <a:buClr>
                <a:srgbClr val="222223"/>
              </a:buClr>
            </a:pPr>
            <a:fld id="{08492756-E806-4604-9C5F-A6997CE6540C}" type="slidenum">
              <a:rPr lang="en-GB" sz="600" smtClean="0">
                <a:solidFill>
                  <a:prstClr val="white"/>
                </a:solidFill>
                <a:latin typeface="Segoe UI Light" panose="020B0502040204020203" pitchFamily="34" charset="0"/>
              </a:rPr>
              <a:pPr algn="r" defTabSz="715269">
                <a:lnSpc>
                  <a:spcPct val="110000"/>
                </a:lnSpc>
                <a:spcBef>
                  <a:spcPts val="1878"/>
                </a:spcBef>
                <a:buClr>
                  <a:srgbClr val="222223"/>
                </a:buClr>
              </a:pPr>
              <a:t>‹#›</a:t>
            </a:fld>
            <a:endParaRPr lang="en-GB" sz="600" dirty="0"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74342" y="507667"/>
            <a:ext cx="2512215" cy="408516"/>
          </a:xfrm>
          <a:prstGeom prst="rect">
            <a:avLst/>
          </a:prstGeom>
          <a:solidFill>
            <a:schemeClr val="accent3"/>
          </a:solidFill>
        </p:spPr>
        <p:txBody>
          <a:bodyPr wrap="none" lIns="56319" tIns="48965" rIns="56319" bIns="0" rtlCol="0" anchor="ctr">
            <a:spAutoFit/>
          </a:bodyPr>
          <a:lstStyle/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4337" y="1184471"/>
            <a:ext cx="8372950" cy="3329974"/>
          </a:xfrm>
          <a:prstGeom prst="rect">
            <a:avLst/>
          </a:prstGeom>
        </p:spPr>
        <p:txBody>
          <a:bodyPr vert="horz" lIns="0" tIns="28160" rIns="0" bIns="2816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77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5" r:id="rId2"/>
    <p:sldLayoutId id="2147483792" r:id="rId3"/>
    <p:sldLayoutId id="2147484147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4" r:id="rId10"/>
    <p:sldLayoutId id="2147484203" r:id="rId11"/>
  </p:sldLayoutIdLst>
  <p:transition>
    <p:fade/>
  </p:transition>
  <p:hf hdr="0" ftr="0" dt="0"/>
  <p:txStyles>
    <p:titleStyle>
      <a:lvl1pPr algn="ctr" defTabSz="715269" rtl="0" eaLnBrk="1" latinLnBrk="0" hangingPunct="1">
        <a:lnSpc>
          <a:spcPts val="2789"/>
        </a:lnSpc>
        <a:spcBef>
          <a:spcPts val="0"/>
        </a:spcBef>
        <a:buNone/>
        <a:defRPr lang="en-GB" sz="2400" b="1" kern="1200" smtClean="0">
          <a:solidFill>
            <a:schemeClr val="bg1"/>
          </a:solidFill>
          <a:latin typeface="+mj-lt"/>
          <a:ea typeface="+mn-ea"/>
          <a:cs typeface="+mn-cs"/>
        </a:defRPr>
      </a:lvl1pPr>
    </p:titleStyle>
    <p:bodyStyle>
      <a:lvl1pPr marL="213587" indent="-213587" algn="l" defTabSz="715269" rtl="0" eaLnBrk="1" latinLnBrk="0" hangingPunct="1">
        <a:lnSpc>
          <a:spcPct val="110000"/>
        </a:lnSpc>
        <a:spcBef>
          <a:spcPts val="408"/>
        </a:spcBef>
        <a:spcAft>
          <a:spcPts val="408"/>
        </a:spcAft>
        <a:buClr>
          <a:schemeClr val="bg2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81156" indent="-223521" algn="l" defTabSz="715269" rtl="0" eaLnBrk="1" latinLnBrk="0" hangingPunct="1">
        <a:lnSpc>
          <a:spcPct val="110000"/>
        </a:lnSpc>
        <a:spcBef>
          <a:spcPts val="408"/>
        </a:spcBef>
        <a:spcAft>
          <a:spcPts val="408"/>
        </a:spcAft>
        <a:buClr>
          <a:schemeClr val="bg2"/>
        </a:buClr>
        <a:buFont typeface="Geomanist Light" pitchFamily="50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4087" indent="-178817" algn="l" defTabSz="715269" rtl="0" eaLnBrk="1" latinLnBrk="0" hangingPunct="1">
        <a:lnSpc>
          <a:spcPct val="110000"/>
        </a:lnSpc>
        <a:spcBef>
          <a:spcPts val="408"/>
        </a:spcBef>
        <a:spcAft>
          <a:spcPts val="408"/>
        </a:spcAft>
        <a:buClr>
          <a:schemeClr val="bg2"/>
        </a:buClr>
        <a:buFont typeface="Geomanist Light" pitchFamily="50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1722" indent="-178817" algn="l" defTabSz="715269" rtl="0" eaLnBrk="1" latinLnBrk="0" hangingPunct="1">
        <a:lnSpc>
          <a:spcPct val="110000"/>
        </a:lnSpc>
        <a:spcBef>
          <a:spcPts val="408"/>
        </a:spcBef>
        <a:spcAft>
          <a:spcPts val="408"/>
        </a:spcAft>
        <a:buClr>
          <a:schemeClr val="bg2"/>
        </a:buClr>
        <a:buFont typeface="Geomanist Light" pitchFamily="50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356" indent="-178817" algn="l" defTabSz="715269" rtl="0" eaLnBrk="1" latinLnBrk="0" hangingPunct="1">
        <a:lnSpc>
          <a:spcPct val="110000"/>
        </a:lnSpc>
        <a:spcBef>
          <a:spcPts val="408"/>
        </a:spcBef>
        <a:spcAft>
          <a:spcPts val="408"/>
        </a:spcAft>
        <a:buClr>
          <a:schemeClr val="bg2"/>
        </a:buClr>
        <a:buFont typeface="Geomanist Light" pitchFamily="50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6991" indent="-178817" algn="l" defTabSz="715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4626" indent="-178817" algn="l" defTabSz="715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60" indent="-178817" algn="l" defTabSz="715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9895" indent="-178817" algn="l" defTabSz="715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52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635" algn="l" defTabSz="7152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269" algn="l" defTabSz="7152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2904" algn="l" defTabSz="7152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0539" algn="l" defTabSz="7152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74" algn="l" defTabSz="7152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5808" algn="l" defTabSz="7152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3443" algn="l" defTabSz="7152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1078" algn="l" defTabSz="7152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76" y="643468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388443"/>
            <a:ext cx="8651621" cy="2643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71" b="-1"/>
          <a:stretch/>
        </p:blipFill>
        <p:spPr>
          <a:xfrm>
            <a:off x="8526719" y="98875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9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202" r:id="rId2"/>
  </p:sldLayoutIdLst>
  <p:hf hdr="0"/>
  <p:txStyles>
    <p:titleStyle>
      <a:lvl1pPr algn="l" defTabSz="924282" rtl="0" eaLnBrk="1" latinLnBrk="0" hangingPunct="1">
        <a:lnSpc>
          <a:spcPct val="90000"/>
        </a:lnSpc>
        <a:spcBef>
          <a:spcPts val="408"/>
        </a:spcBef>
        <a:buNone/>
        <a:tabLst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324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6802" indent="-186802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11" indent="-191121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06834" indent="-176004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775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91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05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198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14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28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42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56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70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4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98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712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8" imgW="532" imgH="530" progId="TCLayout.ActiveDocument.1">
                  <p:embed/>
                </p:oleObj>
              </mc:Choice>
              <mc:Fallback>
                <p:oleObj name="Diapositive think-cell" r:id="rId8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90" y="287112"/>
            <a:ext cx="8538210" cy="362407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/>
          <a:p>
            <a:r>
              <a:rPr lang="en-GB" dirty="0"/>
              <a:t>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41249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9" r:id="rId2"/>
    <p:sldLayoutId id="2147484200" r:id="rId3"/>
    <p:sldLayoutId id="2147484201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950" b="1" kern="1200" cap="none" spc="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64294" indent="-64294" algn="l" defTabSz="685800" rtl="0" eaLnBrk="1" latinLnBrk="0" hangingPunct="1">
        <a:lnSpc>
          <a:spcPct val="100000"/>
        </a:lnSpc>
        <a:spcBef>
          <a:spcPts val="1350"/>
        </a:spcBef>
        <a:buSzPct val="50000"/>
        <a:buFont typeface="HelveticaNeueLT Std Lt Cn" panose="020B0406020202030204" pitchFamily="34" charset="0"/>
        <a:buChar char=" "/>
        <a:defRPr sz="12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35756" indent="-235744" algn="l" defTabSz="685800" rtl="0" eaLnBrk="1" latinLnBrk="0" hangingPunct="1">
        <a:lnSpc>
          <a:spcPct val="100000"/>
        </a:lnSpc>
        <a:spcBef>
          <a:spcPts val="450"/>
        </a:spcBef>
        <a:buClrTx/>
        <a:buSzPct val="100000"/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35781" indent="-128588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‒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40569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825" kern="1200">
          <a:solidFill>
            <a:schemeClr val="bg2"/>
          </a:solidFill>
          <a:latin typeface="+mn-lt"/>
          <a:ea typeface="+mn-ea"/>
          <a:cs typeface="+mn-cs"/>
        </a:defRPr>
      </a:lvl4pPr>
      <a:lvl5pPr marL="946547" indent="-171450" algn="l" defTabSz="685800" rtl="0" eaLnBrk="1" latinLnBrk="0" hangingPunct="1">
        <a:lnSpc>
          <a:spcPct val="90000"/>
        </a:lnSpc>
        <a:spcBef>
          <a:spcPts val="375"/>
        </a:spcBef>
        <a:buFont typeface="HelveticaNeueLT Std Lt Cn" panose="020B0406020202030204" pitchFamily="34" charset="0"/>
        <a:buChar char="−"/>
        <a:defRPr sz="788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1.xml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9.png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4594860"/>
            <a:ext cx="1464945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300" y="406479"/>
            <a:ext cx="1574483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usaid logo srbij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29602" r="43737" b="35194"/>
          <a:stretch/>
        </p:blipFill>
        <p:spPr bwMode="auto">
          <a:xfrm>
            <a:off x="1428750" y="312920"/>
            <a:ext cx="1864995" cy="675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C:\Users\Aleksandra\Documents\My documents\PPD\PARTNERSKE ORGANIZACIJE\Udruzenje ponudjaca za JN\logo-r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3153"/>
            <a:ext cx="143614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7C0FA1-BC6F-4CD3-9CDE-BE60F016A145}"/>
              </a:ext>
            </a:extLst>
          </p:cNvPr>
          <p:cNvSpPr txBox="1"/>
          <p:nvPr/>
        </p:nvSpPr>
        <p:spPr>
          <a:xfrm>
            <a:off x="1295400" y="1155169"/>
            <a:ext cx="6324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  <a:spcAft>
                <a:spcPts val="900"/>
              </a:spcAft>
            </a:pPr>
            <a:r>
              <a:rPr lang="sr-Latn-RS" sz="3000" b="1" dirty="0">
                <a:solidFill>
                  <a:srgbClr val="92D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ZELENE JAVNE NABAVKE U SRBIJI – STANJE i PERSPEKTIVE </a:t>
            </a:r>
            <a:endParaRPr lang="en-US" sz="2100" dirty="0">
              <a:solidFill>
                <a:srgbClr val="92D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900"/>
              </a:spcAft>
            </a:pP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officeArt object" descr="A picture containing clipart&#10;&#10;Description automatically generated">
            <a:extLst>
              <a:ext uri="{FF2B5EF4-FFF2-40B4-BE49-F238E27FC236}">
                <a16:creationId xmlns:a16="http://schemas.microsoft.com/office/drawing/2014/main" id="{0350C06A-6EFA-4595-9688-2BFD21C1F4A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428750" y="2266950"/>
            <a:ext cx="6191250" cy="216146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20429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131CBF6-6820-400F-99FB-CB85350A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00" y="1047750"/>
            <a:ext cx="8003800" cy="913770"/>
          </a:xfrm>
        </p:spPr>
        <p:txBody>
          <a:bodyPr wrap="square" anchor="ctr">
            <a:normAutofit/>
          </a:bodyPr>
          <a:lstStyle/>
          <a:p>
            <a:pPr algn="l"/>
            <a:r>
              <a:rPr lang="sr-Latn-RS" sz="2900" dirty="0"/>
              <a:t>VAŽNOST EKOLOŠKIH KRITERIJUM – </a:t>
            </a:r>
            <a:r>
              <a:rPr lang="sr-Latn-RS" sz="2900" i="1" dirty="0"/>
              <a:t>Ponuđači i Građani</a:t>
            </a:r>
            <a:endParaRPr lang="en-US" sz="2900" i="1" dirty="0"/>
          </a:p>
        </p:txBody>
      </p:sp>
      <p:pic>
        <p:nvPicPr>
          <p:cNvPr id="15" name="Picture Placeholder 14" descr="A picture containing smoke, outdoor, coming, nature&#10;&#10;Description automatically generated">
            <a:extLst>
              <a:ext uri="{FF2B5EF4-FFF2-40B4-BE49-F238E27FC236}">
                <a16:creationId xmlns:a16="http://schemas.microsoft.com/office/drawing/2014/main" id="{F666EFDC-EC86-4F89-9C9C-F20E25766F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7" b="345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859789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C1457-C3FB-4FDA-BCB6-F86BEA66D4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788" y="4770137"/>
            <a:ext cx="6197011" cy="276999"/>
          </a:xfrm>
          <a:noFill/>
        </p:spPr>
        <p:txBody>
          <a:bodyPr vert="horz" wrap="square" lIns="48965" tIns="0" rIns="48965" bIns="0" rtlCol="0" anchor="ctr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i="1" dirty="0">
                <a:solidFill>
                  <a:schemeClr val="tx1"/>
                </a:solidFill>
              </a:rPr>
              <a:t>Kada </a:t>
            </a:r>
            <a:r>
              <a:rPr lang="en-US" sz="900" b="0" i="1" dirty="0" err="1">
                <a:solidFill>
                  <a:schemeClr val="tx1"/>
                </a:solidFill>
              </a:rPr>
              <a:t>su</a:t>
            </a:r>
            <a:r>
              <a:rPr lang="en-US" sz="900" b="0" i="1" dirty="0">
                <a:solidFill>
                  <a:schemeClr val="tx1"/>
                </a:solidFill>
              </a:rPr>
              <a:t> u </a:t>
            </a:r>
            <a:r>
              <a:rPr lang="en-US" sz="900" b="0" i="1" dirty="0" err="1">
                <a:solidFill>
                  <a:schemeClr val="tx1"/>
                </a:solidFill>
              </a:rPr>
              <a:t>pitanju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javne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nabavke</a:t>
            </a:r>
            <a:r>
              <a:rPr lang="en-US" sz="900" b="0" i="1" dirty="0">
                <a:solidFill>
                  <a:schemeClr val="tx1"/>
                </a:solidFill>
              </a:rPr>
              <a:t> u </a:t>
            </a:r>
            <a:r>
              <a:rPr lang="en-US" sz="900" b="0" i="1" dirty="0" err="1">
                <a:solidFill>
                  <a:schemeClr val="tx1"/>
                </a:solidFill>
              </a:rPr>
              <a:t>Srbiji</a:t>
            </a:r>
            <a:r>
              <a:rPr lang="en-US" sz="900" b="0" i="1" dirty="0">
                <a:solidFill>
                  <a:schemeClr val="tx1"/>
                </a:solidFill>
              </a:rPr>
              <a:t>, u </a:t>
            </a:r>
            <a:r>
              <a:rPr lang="en-US" sz="900" b="0" i="1" dirty="0" err="1">
                <a:solidFill>
                  <a:schemeClr val="tx1"/>
                </a:solidFill>
              </a:rPr>
              <a:t>kojoj</a:t>
            </a:r>
            <a:r>
              <a:rPr lang="en-US" sz="900" b="0" i="1" dirty="0">
                <a:solidFill>
                  <a:schemeClr val="tx1"/>
                </a:solidFill>
              </a:rPr>
              <a:t> meri </a:t>
            </a:r>
            <a:r>
              <a:rPr lang="en-US" sz="900" b="0" i="1" dirty="0" err="1">
                <a:solidFill>
                  <a:schemeClr val="tx1"/>
                </a:solidFill>
              </a:rPr>
              <a:t>smatrate</a:t>
            </a:r>
            <a:r>
              <a:rPr lang="en-US" sz="900" b="0" i="1" dirty="0">
                <a:solidFill>
                  <a:schemeClr val="tx1"/>
                </a:solidFill>
              </a:rPr>
              <a:t> da </a:t>
            </a:r>
            <a:r>
              <a:rPr lang="en-US" sz="900" b="0" i="1" dirty="0" err="1">
                <a:solidFill>
                  <a:schemeClr val="tx1"/>
                </a:solidFill>
              </a:rPr>
              <a:t>su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sledeći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kriterijumi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važni</a:t>
            </a:r>
            <a:r>
              <a:rPr lang="en-US" sz="900" b="0" i="1" dirty="0">
                <a:solidFill>
                  <a:schemeClr val="tx1"/>
                </a:solidFill>
              </a:rPr>
              <a:t> za </a:t>
            </a:r>
            <a:r>
              <a:rPr lang="en-US" sz="900" b="0" i="1" dirty="0" err="1">
                <a:solidFill>
                  <a:schemeClr val="tx1"/>
                </a:solidFill>
              </a:rPr>
              <a:t>nabavku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dobara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ili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usluga</a:t>
            </a:r>
            <a:r>
              <a:rPr lang="en-US" sz="900" b="0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i="1" dirty="0">
                <a:solidFill>
                  <a:schemeClr val="tx1"/>
                </a:solidFill>
              </a:rPr>
              <a:t>Molimo </a:t>
            </a:r>
            <a:r>
              <a:rPr lang="en-US" sz="900" b="0" i="1" dirty="0" err="1">
                <a:solidFill>
                  <a:schemeClr val="tx1"/>
                </a:solidFill>
              </a:rPr>
              <a:t>koristite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ocene</a:t>
            </a:r>
            <a:r>
              <a:rPr lang="en-US" sz="900" b="0" i="1" dirty="0">
                <a:solidFill>
                  <a:schemeClr val="tx1"/>
                </a:solidFill>
              </a:rPr>
              <a:t> od 1 do 4, </a:t>
            </a:r>
            <a:r>
              <a:rPr lang="en-US" sz="900" b="0" i="1" dirty="0" err="1">
                <a:solidFill>
                  <a:schemeClr val="tx1"/>
                </a:solidFill>
              </a:rPr>
              <a:t>gde</a:t>
            </a:r>
            <a:r>
              <a:rPr lang="en-US" sz="900" b="0" i="1" dirty="0">
                <a:solidFill>
                  <a:schemeClr val="tx1"/>
                </a:solidFill>
              </a:rPr>
              <a:t> 1 </a:t>
            </a:r>
            <a:r>
              <a:rPr lang="en-US" sz="900" b="0" i="1" dirty="0" err="1">
                <a:solidFill>
                  <a:schemeClr val="tx1"/>
                </a:solidFill>
              </a:rPr>
              <a:t>znači</a:t>
            </a:r>
            <a:r>
              <a:rPr lang="en-US" sz="900" b="0" i="1" dirty="0">
                <a:solidFill>
                  <a:schemeClr val="tx1"/>
                </a:solidFill>
              </a:rPr>
              <a:t> da </a:t>
            </a:r>
            <a:r>
              <a:rPr lang="en-US" sz="900" b="0" i="1" dirty="0" err="1">
                <a:solidFill>
                  <a:schemeClr val="tx1"/>
                </a:solidFill>
              </a:rPr>
              <a:t>uopšte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nije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važno</a:t>
            </a:r>
            <a:r>
              <a:rPr lang="en-US" sz="900" b="0" i="1" dirty="0">
                <a:solidFill>
                  <a:schemeClr val="tx1"/>
                </a:solidFill>
              </a:rPr>
              <a:t>, a 4 da </a:t>
            </a:r>
            <a:r>
              <a:rPr lang="en-US" sz="900" b="0" i="1" dirty="0" err="1">
                <a:solidFill>
                  <a:schemeClr val="tx1"/>
                </a:solidFill>
              </a:rPr>
              <a:t>Veoma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važno</a:t>
            </a:r>
            <a:r>
              <a:rPr lang="en-US" sz="900" b="0" i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4DD682-DB2E-452E-8E1E-A29DE5F2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2" y="221911"/>
            <a:ext cx="7121362" cy="383794"/>
          </a:xfrm>
          <a:solidFill>
            <a:srgbClr val="418F47"/>
          </a:solidFill>
        </p:spPr>
        <p:txBody>
          <a:bodyPr wrap="none" lIns="56319" tIns="12241" rIns="56319" bIns="12241" rtlCol="0" anchor="ctr">
            <a:spAutoFit/>
          </a:bodyPr>
          <a:lstStyle/>
          <a:p>
            <a:r>
              <a:rPr lang="sr-Latn-RS" dirty="0"/>
              <a:t>Važnost kriterijuma za nabavku dobara ili usluga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754BF5-27FB-49C8-A78A-5FC8B642A146}"/>
              </a:ext>
            </a:extLst>
          </p:cNvPr>
          <p:cNvSpPr txBox="1"/>
          <p:nvPr/>
        </p:nvSpPr>
        <p:spPr bwMode="gray">
          <a:xfrm>
            <a:off x="6781800" y="4878550"/>
            <a:ext cx="2362200" cy="138499"/>
          </a:xfrm>
          <a:prstGeom prst="rect">
            <a:avLst/>
          </a:prstGeom>
          <a:noFill/>
        </p:spPr>
        <p:txBody>
          <a:bodyPr vert="horz" wrap="square" lIns="48965" tIns="0" rIns="48965" bIns="0" rtlCol="0" anchor="ctr">
            <a:spAutoFit/>
          </a:bodyPr>
          <a:lstStyle>
            <a:defPPr>
              <a:defRPr lang="en-US"/>
            </a:defPPr>
            <a:lvl1pPr indent="0" defTabSz="7152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Tx/>
              <a:buNone/>
              <a:defRPr sz="900" b="0" i="1"/>
            </a:lvl1pPr>
            <a:lvl2pPr marL="581156" indent="-223521" defTabSz="715269">
              <a:lnSpc>
                <a:spcPct val="110000"/>
              </a:lnSpc>
              <a:spcBef>
                <a:spcPts val="408"/>
              </a:spcBef>
              <a:spcAft>
                <a:spcPts val="408"/>
              </a:spcAft>
              <a:buClr>
                <a:schemeClr val="bg2"/>
              </a:buClr>
              <a:buFont typeface="Geomanist Light" pitchFamily="50" charset="0"/>
              <a:buChar char="–"/>
              <a:defRPr sz="1900"/>
            </a:lvl2pPr>
            <a:lvl3pPr marL="894087" indent="-178817" defTabSz="715269">
              <a:lnSpc>
                <a:spcPct val="110000"/>
              </a:lnSpc>
              <a:spcBef>
                <a:spcPts val="408"/>
              </a:spcBef>
              <a:spcAft>
                <a:spcPts val="408"/>
              </a:spcAft>
              <a:buClr>
                <a:schemeClr val="bg2"/>
              </a:buClr>
              <a:buFont typeface="Geomanist Light" pitchFamily="50" charset="0"/>
              <a:buChar char="–"/>
              <a:defRPr sz="1600"/>
            </a:lvl3pPr>
            <a:lvl4pPr marL="1251722" indent="-178817" defTabSz="715269">
              <a:lnSpc>
                <a:spcPct val="110000"/>
              </a:lnSpc>
              <a:spcBef>
                <a:spcPts val="408"/>
              </a:spcBef>
              <a:spcAft>
                <a:spcPts val="408"/>
              </a:spcAft>
              <a:buClr>
                <a:schemeClr val="bg2"/>
              </a:buClr>
              <a:buFont typeface="Geomanist Light" pitchFamily="50" charset="0"/>
              <a:buChar char="–"/>
              <a:defRPr sz="1400"/>
            </a:lvl4pPr>
            <a:lvl5pPr marL="1609356" indent="-178817" defTabSz="715269">
              <a:lnSpc>
                <a:spcPct val="110000"/>
              </a:lnSpc>
              <a:spcBef>
                <a:spcPts val="408"/>
              </a:spcBef>
              <a:spcAft>
                <a:spcPts val="408"/>
              </a:spcAft>
              <a:buClr>
                <a:schemeClr val="bg2"/>
              </a:buClr>
              <a:buFont typeface="Geomanist Light" pitchFamily="50" charset="0"/>
              <a:buChar char="–"/>
              <a:defRPr sz="1400"/>
            </a:lvl5pPr>
            <a:lvl6pPr marL="1966991" indent="-178817" defTabSz="715269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6pPr>
            <a:lvl7pPr marL="2324626" indent="-178817" defTabSz="715269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7pPr>
            <a:lvl8pPr marL="2682260" indent="-178817" defTabSz="715269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8pPr>
            <a:lvl9pPr marL="3039895" indent="-178817" defTabSz="715269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9pPr>
          </a:lstStyle>
          <a:p>
            <a:r>
              <a:rPr lang="sr-Latn-RS" i="0" dirty="0"/>
              <a:t>Baza: Ukupna populacija ponuđača</a:t>
            </a:r>
            <a:endParaRPr lang="en-US" i="0" dirty="0"/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4E41FC0C-C512-476F-9726-1CD8305649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87685"/>
              </p:ext>
            </p:extLst>
          </p:nvPr>
        </p:nvGraphicFramePr>
        <p:xfrm>
          <a:off x="304800" y="1442651"/>
          <a:ext cx="8535898" cy="318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9673761-C94D-4B45-8F02-AF02CE048699}"/>
              </a:ext>
            </a:extLst>
          </p:cNvPr>
          <p:cNvSpPr txBox="1"/>
          <p:nvPr/>
        </p:nvSpPr>
        <p:spPr>
          <a:xfrm>
            <a:off x="228602" y="703075"/>
            <a:ext cx="8686800" cy="5732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0000" tIns="0" rIns="90000" bIns="0" rtlCol="0" anchor="ctr">
            <a:normAutofit/>
          </a:bodyPr>
          <a:lstStyle>
            <a:defPPr>
              <a:defRPr lang="en-US"/>
            </a:defPPr>
            <a:lvl1pPr algn="just" defTabSz="1051802">
              <a:defRPr sz="1400"/>
            </a:lvl1pPr>
            <a:lvl2pPr marL="525902" defTabSz="1051802">
              <a:defRPr sz="2100"/>
            </a:lvl2pPr>
            <a:lvl3pPr marL="1051802" defTabSz="1051802">
              <a:defRPr sz="2100"/>
            </a:lvl3pPr>
            <a:lvl4pPr marL="1577704" defTabSz="1051802">
              <a:defRPr sz="2100"/>
            </a:lvl4pPr>
            <a:lvl5pPr marL="2103606" defTabSz="1051802">
              <a:defRPr sz="2100"/>
            </a:lvl5pPr>
            <a:lvl6pPr marL="2629507" defTabSz="1051802">
              <a:defRPr sz="2100"/>
            </a:lvl6pPr>
            <a:lvl7pPr marL="3155408" defTabSz="1051802">
              <a:defRPr sz="2100"/>
            </a:lvl7pPr>
            <a:lvl8pPr marL="3681310" defTabSz="1051802">
              <a:defRPr sz="2100"/>
            </a:lvl8pPr>
            <a:lvl9pPr marL="4207211" defTabSz="1051802">
              <a:defRPr sz="2100"/>
            </a:lvl9pPr>
          </a:lstStyle>
          <a:p>
            <a:r>
              <a:rPr lang="sr-Latn-RS" sz="1200" dirty="0"/>
              <a:t>83% ispitanih ponuđača smatra da su ekološki kriterijumi važni za nabavku dobara ili usluga, dok 85% istiše i da je kriterijum energetske efikasnosti jako bitan!</a:t>
            </a:r>
            <a:endParaRPr lang="en-US" sz="1200" dirty="0"/>
          </a:p>
        </p:txBody>
      </p:sp>
      <p:pic>
        <p:nvPicPr>
          <p:cNvPr id="8" name="Picture 14" descr="Briefcase">
            <a:extLst>
              <a:ext uri="{FF2B5EF4-FFF2-40B4-BE49-F238E27FC236}">
                <a16:creationId xmlns:a16="http://schemas.microsoft.com/office/drawing/2014/main" id="{AEA748D3-3112-4CEF-B619-B7C8CB25B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80775" y="64246"/>
            <a:ext cx="559923" cy="559923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F568A77-64BD-4A93-8832-04F17567B8E7}"/>
              </a:ext>
            </a:extLst>
          </p:cNvPr>
          <p:cNvSpPr/>
          <p:nvPr/>
        </p:nvSpPr>
        <p:spPr bwMode="gray">
          <a:xfrm>
            <a:off x="312046" y="2876550"/>
            <a:ext cx="978408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0139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246D-C037-4DA6-B264-34745742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2" y="221911"/>
            <a:ext cx="7343409" cy="383794"/>
          </a:xfrm>
          <a:solidFill>
            <a:srgbClr val="007681"/>
          </a:solidFill>
        </p:spPr>
        <p:txBody>
          <a:bodyPr wrap="none" lIns="56319" tIns="12241" rIns="56319" bIns="12241" rtlCol="0" anchor="ctr">
            <a:spAutoFit/>
          </a:bodyPr>
          <a:lstStyle/>
          <a:p>
            <a:r>
              <a:rPr lang="sr-Latn-RS" dirty="0"/>
              <a:t>Najvažniji kriterijumi za nabavku dobara ili usluga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250980-2711-4C4C-B61C-73B284A8FED6}"/>
              </a:ext>
            </a:extLst>
          </p:cNvPr>
          <p:cNvSpPr txBox="1"/>
          <p:nvPr/>
        </p:nvSpPr>
        <p:spPr>
          <a:xfrm>
            <a:off x="228602" y="703075"/>
            <a:ext cx="8686800" cy="5732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0000" tIns="0" rIns="90000" bIns="0" rtlCol="0" anchor="ctr">
            <a:normAutofit/>
          </a:bodyPr>
          <a:lstStyle>
            <a:defPPr>
              <a:defRPr lang="en-US"/>
            </a:defPPr>
            <a:lvl1pPr algn="just" defTabSz="1051802">
              <a:defRPr sz="1400"/>
            </a:lvl1pPr>
            <a:lvl2pPr marL="525902" defTabSz="1051802">
              <a:defRPr sz="2100"/>
            </a:lvl2pPr>
            <a:lvl3pPr marL="1051802" defTabSz="1051802">
              <a:defRPr sz="2100"/>
            </a:lvl3pPr>
            <a:lvl4pPr marL="1577704" defTabSz="1051802">
              <a:defRPr sz="2100"/>
            </a:lvl4pPr>
            <a:lvl5pPr marL="2103606" defTabSz="1051802">
              <a:defRPr sz="2100"/>
            </a:lvl5pPr>
            <a:lvl6pPr marL="2629507" defTabSz="1051802">
              <a:defRPr sz="2100"/>
            </a:lvl6pPr>
            <a:lvl7pPr marL="3155408" defTabSz="1051802">
              <a:defRPr sz="2100"/>
            </a:lvl7pPr>
            <a:lvl8pPr marL="3681310" defTabSz="1051802">
              <a:defRPr sz="2100"/>
            </a:lvl8pPr>
            <a:lvl9pPr marL="4207211" defTabSz="1051802">
              <a:defRPr sz="2100"/>
            </a:lvl9pPr>
          </a:lstStyle>
          <a:p>
            <a:r>
              <a:rPr lang="sr-Latn-RS" sz="1300" dirty="0"/>
              <a:t>Građani smatraju da je kriterijum kvaliteta najvažniji za nabavku dobara i usluga u Srbiji, dok svaki deseti građanin smatra da je ekološki kriterijum najvažniji. </a:t>
            </a:r>
            <a:endParaRPr lang="en-US" sz="1300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FDE9F79-CACC-480D-9270-748D546B4EBC}"/>
              </a:ext>
            </a:extLst>
          </p:cNvPr>
          <p:cNvSpPr txBox="1">
            <a:spLocks/>
          </p:cNvSpPr>
          <p:nvPr/>
        </p:nvSpPr>
        <p:spPr bwMode="gray">
          <a:xfrm>
            <a:off x="5576" y="4629150"/>
            <a:ext cx="3352798" cy="415498"/>
          </a:xfrm>
          <a:prstGeom prst="rect">
            <a:avLst/>
          </a:prstGeom>
          <a:noFill/>
        </p:spPr>
        <p:txBody>
          <a:bodyPr vert="horz" wrap="square" lIns="48965" tIns="0" rIns="48965" bIns="0" rtlCol="0" anchor="ctr">
            <a:spAutoFit/>
          </a:bodyPr>
          <a:lstStyle>
            <a:lvl1pPr marL="213587" indent="-213587" algn="l" defTabSz="715269" rtl="0" eaLnBrk="1" latinLnBrk="0" hangingPunct="1">
              <a:lnSpc>
                <a:spcPct val="110000"/>
              </a:lnSpc>
              <a:spcBef>
                <a:spcPts val="408"/>
              </a:spcBef>
              <a:spcAft>
                <a:spcPts val="408"/>
              </a:spcAft>
              <a:buClr>
                <a:schemeClr val="bg2"/>
              </a:buClr>
              <a:buFontTx/>
              <a:buNone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81156" indent="-223521" algn="l" defTabSz="715269" rtl="0" eaLnBrk="1" latinLnBrk="0" hangingPunct="1">
              <a:lnSpc>
                <a:spcPct val="110000"/>
              </a:lnSpc>
              <a:spcBef>
                <a:spcPts val="408"/>
              </a:spcBef>
              <a:spcAft>
                <a:spcPts val="408"/>
              </a:spcAft>
              <a:buClr>
                <a:schemeClr val="bg2"/>
              </a:buClr>
              <a:buFont typeface="Geomanist Light" pitchFamily="50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4087" indent="-178817" algn="l" defTabSz="715269" rtl="0" eaLnBrk="1" latinLnBrk="0" hangingPunct="1">
              <a:lnSpc>
                <a:spcPct val="110000"/>
              </a:lnSpc>
              <a:spcBef>
                <a:spcPts val="408"/>
              </a:spcBef>
              <a:spcAft>
                <a:spcPts val="408"/>
              </a:spcAft>
              <a:buClr>
                <a:schemeClr val="bg2"/>
              </a:buClr>
              <a:buFont typeface="Geomanist Light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1722" indent="-178817" algn="l" defTabSz="715269" rtl="0" eaLnBrk="1" latinLnBrk="0" hangingPunct="1">
              <a:lnSpc>
                <a:spcPct val="110000"/>
              </a:lnSpc>
              <a:spcBef>
                <a:spcPts val="408"/>
              </a:spcBef>
              <a:spcAft>
                <a:spcPts val="408"/>
              </a:spcAft>
              <a:buClr>
                <a:schemeClr val="bg2"/>
              </a:buClr>
              <a:buFont typeface="Geomanist Light" pitchFamily="50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356" indent="-178817" algn="l" defTabSz="715269" rtl="0" eaLnBrk="1" latinLnBrk="0" hangingPunct="1">
              <a:lnSpc>
                <a:spcPct val="110000"/>
              </a:lnSpc>
              <a:spcBef>
                <a:spcPts val="408"/>
              </a:spcBef>
              <a:spcAft>
                <a:spcPts val="408"/>
              </a:spcAft>
              <a:buClr>
                <a:schemeClr val="bg2"/>
              </a:buClr>
              <a:buFont typeface="Geomanist Light" pitchFamily="50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6991" indent="-178817" algn="l" defTabSz="715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4626" indent="-178817" algn="l" defTabSz="715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2260" indent="-178817" algn="l" defTabSz="715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9895" indent="-178817" algn="l" defTabSz="715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i="1" dirty="0">
                <a:solidFill>
                  <a:schemeClr val="tx1"/>
                </a:solidFill>
              </a:rPr>
              <a:t>Kada </a:t>
            </a:r>
            <a:r>
              <a:rPr lang="en-US" sz="900" b="0" i="1" dirty="0" err="1">
                <a:solidFill>
                  <a:schemeClr val="tx1"/>
                </a:solidFill>
              </a:rPr>
              <a:t>su</a:t>
            </a:r>
            <a:r>
              <a:rPr lang="en-US" sz="900" b="0" i="1" dirty="0">
                <a:solidFill>
                  <a:schemeClr val="tx1"/>
                </a:solidFill>
              </a:rPr>
              <a:t> u </a:t>
            </a:r>
            <a:r>
              <a:rPr lang="en-US" sz="900" b="0" i="1" dirty="0" err="1">
                <a:solidFill>
                  <a:schemeClr val="tx1"/>
                </a:solidFill>
              </a:rPr>
              <a:t>pitanju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javne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nabavke</a:t>
            </a:r>
            <a:r>
              <a:rPr lang="en-US" sz="900" b="0" i="1" dirty="0">
                <a:solidFill>
                  <a:schemeClr val="tx1"/>
                </a:solidFill>
              </a:rPr>
              <a:t> u </a:t>
            </a:r>
            <a:r>
              <a:rPr lang="en-US" sz="900" b="0" i="1" dirty="0" err="1">
                <a:solidFill>
                  <a:schemeClr val="tx1"/>
                </a:solidFill>
              </a:rPr>
              <a:t>Srbiji</a:t>
            </a:r>
            <a:r>
              <a:rPr lang="en-US" sz="900" b="0" i="1" dirty="0">
                <a:solidFill>
                  <a:schemeClr val="tx1"/>
                </a:solidFill>
              </a:rPr>
              <a:t>, koji od </a:t>
            </a:r>
            <a:r>
              <a:rPr lang="en-US" sz="900" b="0" i="1" dirty="0" err="1">
                <a:solidFill>
                  <a:schemeClr val="tx1"/>
                </a:solidFill>
              </a:rPr>
              <a:t>sledećih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kriterijuma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smatrate</a:t>
            </a:r>
            <a:r>
              <a:rPr lang="en-US" sz="900" b="0" i="1" dirty="0">
                <a:solidFill>
                  <a:schemeClr val="tx1"/>
                </a:solidFill>
              </a:rPr>
              <a:t> da je </a:t>
            </a:r>
            <a:r>
              <a:rPr lang="en-US" sz="900" b="0" i="1" dirty="0" err="1">
                <a:solidFill>
                  <a:schemeClr val="tx1"/>
                </a:solidFill>
              </a:rPr>
              <a:t>najvažniji</a:t>
            </a:r>
            <a:r>
              <a:rPr lang="en-US" sz="900" b="0" i="1" dirty="0">
                <a:solidFill>
                  <a:schemeClr val="tx1"/>
                </a:solidFill>
              </a:rPr>
              <a:t> za </a:t>
            </a:r>
            <a:r>
              <a:rPr lang="en-US" sz="900" b="0" i="1" dirty="0" err="1">
                <a:solidFill>
                  <a:schemeClr val="tx1"/>
                </a:solidFill>
              </a:rPr>
              <a:t>nabavku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dobara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ili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usluga</a:t>
            </a:r>
            <a:r>
              <a:rPr lang="en-US" sz="900" b="0" i="1" dirty="0">
                <a:solidFill>
                  <a:schemeClr val="tx1"/>
                </a:solidFill>
              </a:rPr>
              <a:t>? A koji bi bio </a:t>
            </a:r>
            <a:r>
              <a:rPr lang="en-US" sz="900" b="0" i="1" dirty="0" err="1">
                <a:solidFill>
                  <a:schemeClr val="tx1"/>
                </a:solidFill>
              </a:rPr>
              <a:t>drugi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najvažniji</a:t>
            </a:r>
            <a:r>
              <a:rPr lang="en-US" sz="900" b="0" i="1" dirty="0">
                <a:solidFill>
                  <a:schemeClr val="tx1"/>
                </a:solidFill>
              </a:rPr>
              <a:t>? A </a:t>
            </a:r>
            <a:r>
              <a:rPr lang="en-US" sz="900" b="0" i="1" dirty="0" err="1">
                <a:solidFill>
                  <a:schemeClr val="tx1"/>
                </a:solidFill>
              </a:rPr>
              <a:t>treći</a:t>
            </a:r>
            <a:r>
              <a:rPr lang="en-US" sz="900" b="0" i="1" dirty="0">
                <a:solidFill>
                  <a:schemeClr val="tx1"/>
                </a:solidFill>
              </a:rPr>
              <a:t>?; Vi</a:t>
            </a:r>
            <a:r>
              <a:rPr lang="sr-Latn-RS" sz="900" b="0" i="1" dirty="0">
                <a:solidFill>
                  <a:schemeClr val="tx1"/>
                </a:solidFill>
              </a:rPr>
              <a:t>šestruki odgovori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1" name="Object 1">
            <a:extLst>
              <a:ext uri="{FF2B5EF4-FFF2-40B4-BE49-F238E27FC236}">
                <a16:creationId xmlns:a16="http://schemas.microsoft.com/office/drawing/2014/main" id="{66B50645-BC50-42FE-BBD1-2045E33D08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823642"/>
              </p:ext>
            </p:extLst>
          </p:nvPr>
        </p:nvGraphicFramePr>
        <p:xfrm>
          <a:off x="228602" y="1389558"/>
          <a:ext cx="8610598" cy="3239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5BCBBA9-A6FE-48A1-8C87-3BE46D32D9AE}"/>
              </a:ext>
            </a:extLst>
          </p:cNvPr>
          <p:cNvSpPr txBox="1"/>
          <p:nvPr/>
        </p:nvSpPr>
        <p:spPr bwMode="gray">
          <a:xfrm>
            <a:off x="6781799" y="4847224"/>
            <a:ext cx="2362201" cy="296276"/>
          </a:xfrm>
          <a:prstGeom prst="rect">
            <a:avLst/>
          </a:prstGeom>
          <a:noFill/>
        </p:spPr>
        <p:txBody>
          <a:bodyPr vert="horz" wrap="square" lIns="48921" tIns="0" rIns="48921" bIns="0" rtlCol="0" anchor="ctr">
            <a:noAutofit/>
          </a:bodyPr>
          <a:lstStyle/>
          <a:p>
            <a:pPr defTabSz="913269">
              <a:defRPr/>
            </a:pPr>
            <a:r>
              <a:rPr lang="en-US" sz="900" dirty="0">
                <a:solidFill>
                  <a:srgbClr val="222223"/>
                </a:solidFill>
                <a:latin typeface="Segoe UI"/>
              </a:rPr>
              <a:t>Ba</a:t>
            </a:r>
            <a:r>
              <a:rPr lang="sr-Latn-RS" sz="900" dirty="0">
                <a:solidFill>
                  <a:srgbClr val="222223"/>
                </a:solidFill>
                <a:latin typeface="Segoe UI"/>
              </a:rPr>
              <a:t>za</a:t>
            </a:r>
            <a:r>
              <a:rPr lang="en-US" sz="900" dirty="0">
                <a:solidFill>
                  <a:srgbClr val="222223"/>
                </a:solidFill>
                <a:latin typeface="Segoe UI"/>
              </a:rPr>
              <a:t>: </a:t>
            </a:r>
            <a:r>
              <a:rPr lang="sr-Latn-RS" sz="900" dirty="0">
                <a:solidFill>
                  <a:srgbClr val="222223"/>
                </a:solidFill>
                <a:latin typeface="Segoe UI"/>
              </a:rPr>
              <a:t>Ukupna populacija građana</a:t>
            </a:r>
            <a:endParaRPr lang="en-US" sz="900" dirty="0">
              <a:solidFill>
                <a:srgbClr val="222223"/>
              </a:solidFill>
              <a:latin typeface="Segoe UI"/>
            </a:endParaRPr>
          </a:p>
        </p:txBody>
      </p:sp>
      <p:pic>
        <p:nvPicPr>
          <p:cNvPr id="9" name="Picture 14" descr="Man and woman">
            <a:extLst>
              <a:ext uri="{FF2B5EF4-FFF2-40B4-BE49-F238E27FC236}">
                <a16:creationId xmlns:a16="http://schemas.microsoft.com/office/drawing/2014/main" id="{9FC7AAFE-2301-42C8-8BBE-726EDBDB0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80775" y="64246"/>
            <a:ext cx="559923" cy="55992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029A4A30-8079-4792-AFDB-801121C545B0}"/>
              </a:ext>
            </a:extLst>
          </p:cNvPr>
          <p:cNvSpPr/>
          <p:nvPr/>
        </p:nvSpPr>
        <p:spPr bwMode="gray">
          <a:xfrm>
            <a:off x="718557" y="2501924"/>
            <a:ext cx="978408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5700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246D-C037-4DA6-B264-34745742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2" y="221911"/>
            <a:ext cx="7973134" cy="383794"/>
          </a:xfrm>
          <a:solidFill>
            <a:srgbClr val="007681"/>
          </a:solidFill>
        </p:spPr>
        <p:txBody>
          <a:bodyPr wrap="none" lIns="56319" tIns="12241" rIns="56319" bIns="12241" rtlCol="0" anchor="ctr">
            <a:spAutoFit/>
          </a:bodyPr>
          <a:lstStyle/>
          <a:p>
            <a:r>
              <a:rPr lang="sr-Latn-RS" dirty="0"/>
              <a:t>Oblasti u koje treba najviše ulagati kroz javne nabavke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250980-2711-4C4C-B61C-73B284A8FED6}"/>
              </a:ext>
            </a:extLst>
          </p:cNvPr>
          <p:cNvSpPr txBox="1"/>
          <p:nvPr/>
        </p:nvSpPr>
        <p:spPr>
          <a:xfrm>
            <a:off x="228602" y="703075"/>
            <a:ext cx="8686800" cy="5732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0000" tIns="0" rIns="90000" bIns="0" rtlCol="0" anchor="ctr">
            <a:normAutofit/>
          </a:bodyPr>
          <a:lstStyle>
            <a:defPPr>
              <a:defRPr lang="en-US"/>
            </a:defPPr>
            <a:lvl1pPr algn="just" defTabSz="1051802">
              <a:defRPr sz="1400"/>
            </a:lvl1pPr>
            <a:lvl2pPr marL="525902" defTabSz="1051802">
              <a:defRPr sz="2100"/>
            </a:lvl2pPr>
            <a:lvl3pPr marL="1051802" defTabSz="1051802">
              <a:defRPr sz="2100"/>
            </a:lvl3pPr>
            <a:lvl4pPr marL="1577704" defTabSz="1051802">
              <a:defRPr sz="2100"/>
            </a:lvl4pPr>
            <a:lvl5pPr marL="2103606" defTabSz="1051802">
              <a:defRPr sz="2100"/>
            </a:lvl5pPr>
            <a:lvl6pPr marL="2629507" defTabSz="1051802">
              <a:defRPr sz="2100"/>
            </a:lvl6pPr>
            <a:lvl7pPr marL="3155408" defTabSz="1051802">
              <a:defRPr sz="2100"/>
            </a:lvl7pPr>
            <a:lvl8pPr marL="3681310" defTabSz="1051802">
              <a:defRPr sz="2100"/>
            </a:lvl8pPr>
            <a:lvl9pPr marL="4207211" defTabSz="1051802">
              <a:defRPr sz="2100"/>
            </a:lvl9pPr>
          </a:lstStyle>
          <a:p>
            <a:r>
              <a:rPr lang="en-GB" sz="1300" dirty="0"/>
              <a:t>Za</a:t>
            </a:r>
            <a:r>
              <a:rPr lang="sr-Latn-RS" sz="1300" dirty="0"/>
              <a:t>štita životne sredine je na 4 mestu prioriteta za ulaganja kroz javne nabavke po oceni građana, a na prva tri mesta su zdravstvo obrazovanje i infrastruktura i putevi.</a:t>
            </a:r>
            <a:endParaRPr lang="en-US" sz="1300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FDE9F79-CACC-480D-9270-748D546B4EBC}"/>
              </a:ext>
            </a:extLst>
          </p:cNvPr>
          <p:cNvSpPr txBox="1">
            <a:spLocks/>
          </p:cNvSpPr>
          <p:nvPr/>
        </p:nvSpPr>
        <p:spPr bwMode="gray">
          <a:xfrm>
            <a:off x="228602" y="4885660"/>
            <a:ext cx="4876798" cy="138499"/>
          </a:xfrm>
          <a:prstGeom prst="rect">
            <a:avLst/>
          </a:prstGeom>
          <a:noFill/>
        </p:spPr>
        <p:txBody>
          <a:bodyPr vert="horz" wrap="square" lIns="48965" tIns="0" rIns="48965" bIns="0" rtlCol="0" anchor="ctr">
            <a:spAutoFit/>
          </a:bodyPr>
          <a:lstStyle>
            <a:lvl1pPr marL="213587" indent="-213587" algn="l" defTabSz="715269" rtl="0" eaLnBrk="1" latinLnBrk="0" hangingPunct="1">
              <a:lnSpc>
                <a:spcPct val="110000"/>
              </a:lnSpc>
              <a:spcBef>
                <a:spcPts val="408"/>
              </a:spcBef>
              <a:spcAft>
                <a:spcPts val="408"/>
              </a:spcAft>
              <a:buClr>
                <a:schemeClr val="bg2"/>
              </a:buClr>
              <a:buFontTx/>
              <a:buNone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81156" indent="-223521" algn="l" defTabSz="715269" rtl="0" eaLnBrk="1" latinLnBrk="0" hangingPunct="1">
              <a:lnSpc>
                <a:spcPct val="110000"/>
              </a:lnSpc>
              <a:spcBef>
                <a:spcPts val="408"/>
              </a:spcBef>
              <a:spcAft>
                <a:spcPts val="408"/>
              </a:spcAft>
              <a:buClr>
                <a:schemeClr val="bg2"/>
              </a:buClr>
              <a:buFont typeface="Geomanist Light" pitchFamily="50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4087" indent="-178817" algn="l" defTabSz="715269" rtl="0" eaLnBrk="1" latinLnBrk="0" hangingPunct="1">
              <a:lnSpc>
                <a:spcPct val="110000"/>
              </a:lnSpc>
              <a:spcBef>
                <a:spcPts val="408"/>
              </a:spcBef>
              <a:spcAft>
                <a:spcPts val="408"/>
              </a:spcAft>
              <a:buClr>
                <a:schemeClr val="bg2"/>
              </a:buClr>
              <a:buFont typeface="Geomanist Light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1722" indent="-178817" algn="l" defTabSz="715269" rtl="0" eaLnBrk="1" latinLnBrk="0" hangingPunct="1">
              <a:lnSpc>
                <a:spcPct val="110000"/>
              </a:lnSpc>
              <a:spcBef>
                <a:spcPts val="408"/>
              </a:spcBef>
              <a:spcAft>
                <a:spcPts val="408"/>
              </a:spcAft>
              <a:buClr>
                <a:schemeClr val="bg2"/>
              </a:buClr>
              <a:buFont typeface="Geomanist Light" pitchFamily="50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356" indent="-178817" algn="l" defTabSz="715269" rtl="0" eaLnBrk="1" latinLnBrk="0" hangingPunct="1">
              <a:lnSpc>
                <a:spcPct val="110000"/>
              </a:lnSpc>
              <a:spcBef>
                <a:spcPts val="408"/>
              </a:spcBef>
              <a:spcAft>
                <a:spcPts val="408"/>
              </a:spcAft>
              <a:buClr>
                <a:schemeClr val="bg2"/>
              </a:buClr>
              <a:buFont typeface="Geomanist Light" pitchFamily="50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6991" indent="-178817" algn="l" defTabSz="715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4626" indent="-178817" algn="l" defTabSz="715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2260" indent="-178817" algn="l" defTabSz="715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9895" indent="-178817" algn="l" defTabSz="715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i="1" dirty="0">
                <a:solidFill>
                  <a:schemeClr val="tx1"/>
                </a:solidFill>
              </a:rPr>
              <a:t>U </a:t>
            </a:r>
            <a:r>
              <a:rPr lang="en-US" sz="900" b="0" i="1" dirty="0" err="1">
                <a:solidFill>
                  <a:schemeClr val="tx1"/>
                </a:solidFill>
              </a:rPr>
              <a:t>koje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oblasti</a:t>
            </a:r>
            <a:r>
              <a:rPr lang="en-US" sz="900" b="0" i="1" dirty="0">
                <a:solidFill>
                  <a:schemeClr val="tx1"/>
                </a:solidFill>
              </a:rPr>
              <a:t> po </a:t>
            </a:r>
            <a:r>
              <a:rPr lang="en-US" sz="900" b="0" i="1" dirty="0" err="1">
                <a:solidFill>
                  <a:schemeClr val="tx1"/>
                </a:solidFill>
              </a:rPr>
              <a:t>Vašem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mišljenju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treba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najviše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ulagati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kroz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javne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nabavke</a:t>
            </a:r>
            <a:r>
              <a:rPr lang="en-US" sz="900" b="0" i="1" dirty="0">
                <a:solidFill>
                  <a:schemeClr val="tx1"/>
                </a:solidFill>
              </a:rPr>
              <a:t>?; </a:t>
            </a:r>
            <a:r>
              <a:rPr lang="en-US" sz="900" b="0" i="1" dirty="0" err="1">
                <a:solidFill>
                  <a:schemeClr val="tx1"/>
                </a:solidFill>
              </a:rPr>
              <a:t>Višestruki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odgovori</a:t>
            </a:r>
            <a:endParaRPr lang="en-US" sz="900" b="0" i="1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1">
            <a:extLst>
              <a:ext uri="{FF2B5EF4-FFF2-40B4-BE49-F238E27FC236}">
                <a16:creationId xmlns:a16="http://schemas.microsoft.com/office/drawing/2014/main" id="{66B50645-BC50-42FE-BBD1-2045E33D088A}"/>
              </a:ext>
            </a:extLst>
          </p:cNvPr>
          <p:cNvGraphicFramePr>
            <a:graphicFrameLocks/>
          </p:cNvGraphicFramePr>
          <p:nvPr/>
        </p:nvGraphicFramePr>
        <p:xfrm>
          <a:off x="228602" y="1389558"/>
          <a:ext cx="8610598" cy="3406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5BCBBA9-A6FE-48A1-8C87-3BE46D32D9AE}"/>
              </a:ext>
            </a:extLst>
          </p:cNvPr>
          <p:cNvSpPr txBox="1"/>
          <p:nvPr/>
        </p:nvSpPr>
        <p:spPr bwMode="gray">
          <a:xfrm>
            <a:off x="6781799" y="4847224"/>
            <a:ext cx="2362201" cy="296276"/>
          </a:xfrm>
          <a:prstGeom prst="rect">
            <a:avLst/>
          </a:prstGeom>
          <a:noFill/>
        </p:spPr>
        <p:txBody>
          <a:bodyPr vert="horz" wrap="square" lIns="48921" tIns="0" rIns="48921" bIns="0" rtlCol="0" anchor="ctr">
            <a:noAutofit/>
          </a:bodyPr>
          <a:lstStyle/>
          <a:p>
            <a:pPr defTabSz="913269">
              <a:defRPr/>
            </a:pPr>
            <a:r>
              <a:rPr lang="en-US" sz="900" dirty="0">
                <a:solidFill>
                  <a:srgbClr val="222223"/>
                </a:solidFill>
                <a:latin typeface="Segoe UI"/>
              </a:rPr>
              <a:t>Ba</a:t>
            </a:r>
            <a:r>
              <a:rPr lang="sr-Latn-RS" sz="900" dirty="0">
                <a:solidFill>
                  <a:srgbClr val="222223"/>
                </a:solidFill>
                <a:latin typeface="Segoe UI"/>
              </a:rPr>
              <a:t>za</a:t>
            </a:r>
            <a:r>
              <a:rPr lang="en-US" sz="900" dirty="0">
                <a:solidFill>
                  <a:srgbClr val="222223"/>
                </a:solidFill>
                <a:latin typeface="Segoe UI"/>
              </a:rPr>
              <a:t>: </a:t>
            </a:r>
            <a:r>
              <a:rPr lang="sr-Latn-RS" sz="900" dirty="0">
                <a:solidFill>
                  <a:srgbClr val="222223"/>
                </a:solidFill>
                <a:latin typeface="Segoe UI"/>
              </a:rPr>
              <a:t>Ukupna populacija građana</a:t>
            </a:r>
            <a:endParaRPr lang="en-US" sz="900" dirty="0">
              <a:solidFill>
                <a:srgbClr val="222223"/>
              </a:solidFill>
              <a:latin typeface="Segoe UI"/>
            </a:endParaRPr>
          </a:p>
        </p:txBody>
      </p:sp>
      <p:pic>
        <p:nvPicPr>
          <p:cNvPr id="9" name="Picture 14" descr="Man and woman">
            <a:extLst>
              <a:ext uri="{FF2B5EF4-FFF2-40B4-BE49-F238E27FC236}">
                <a16:creationId xmlns:a16="http://schemas.microsoft.com/office/drawing/2014/main" id="{9FC7AAFE-2301-42C8-8BBE-726EDBDB0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80775" y="64246"/>
            <a:ext cx="559923" cy="559923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4EBE892B-1AFE-4A31-A9D5-953447721598}"/>
              </a:ext>
            </a:extLst>
          </p:cNvPr>
          <p:cNvSpPr/>
          <p:nvPr/>
        </p:nvSpPr>
        <p:spPr bwMode="gray">
          <a:xfrm>
            <a:off x="5715000" y="2344818"/>
            <a:ext cx="978408" cy="484632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6429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2697" y="4302145"/>
            <a:ext cx="1464945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300" y="406479"/>
            <a:ext cx="1574483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usaid logo srbij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29602" r="43737" b="35194"/>
          <a:stretch/>
        </p:blipFill>
        <p:spPr bwMode="auto">
          <a:xfrm>
            <a:off x="1428750" y="342900"/>
            <a:ext cx="1864995" cy="675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C:\Users\Aleksandra\Documents\My documents\PPD\PARTNERSKE ORGANIZACIJE\Udruzenje ponudjaca za JN\logo-r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67" y="4199275"/>
            <a:ext cx="143614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710E5-2920-46CF-B651-501C7F2D2C8D}"/>
              </a:ext>
            </a:extLst>
          </p:cNvPr>
          <p:cNvSpPr txBox="1"/>
          <p:nvPr/>
        </p:nvSpPr>
        <p:spPr>
          <a:xfrm>
            <a:off x="1910109" y="900469"/>
            <a:ext cx="5343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  <a:spcAft>
                <a:spcPts val="900"/>
              </a:spcAft>
            </a:pPr>
            <a:r>
              <a:rPr lang="sr-Latn-RS" sz="3000" b="1" dirty="0">
                <a:solidFill>
                  <a:schemeClr val="accent6"/>
                </a:solidFill>
                <a:latin typeface="Candara" panose="020E0502030303020204" pitchFamily="34" charset="0"/>
              </a:rPr>
              <a:t>II deo - Trenutno stanje zelenih javnih nabavki u Republici Srbiji</a:t>
            </a:r>
            <a:endParaRPr lang="en-US" sz="3000" b="1" dirty="0">
              <a:solidFill>
                <a:schemeClr val="accent6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BE52EC-6A97-4F6F-9DCF-09877E6B08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1830256"/>
            <a:ext cx="3181350" cy="23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37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389120"/>
            <a:ext cx="1464945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298" y="406479"/>
            <a:ext cx="1574483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usaid logo srbij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29602" r="43737" b="35194"/>
          <a:stretch/>
        </p:blipFill>
        <p:spPr bwMode="auto">
          <a:xfrm>
            <a:off x="1428750" y="342900"/>
            <a:ext cx="1864995" cy="675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C:\Users\Aleksandra\Documents\My documents\PPD\PARTNERSKE ORGANIZACIJE\Udruzenje ponudjaca za JN\logo-r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053" y="4286250"/>
            <a:ext cx="143614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2AA01F-4E66-465B-B67F-6E56069F3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296" y="1326619"/>
            <a:ext cx="4435834" cy="2601266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3778B20-6256-4EA1-9E11-BBA263E55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5840"/>
              </p:ext>
            </p:extLst>
          </p:nvPr>
        </p:nvGraphicFramePr>
        <p:xfrm>
          <a:off x="533400" y="1029796"/>
          <a:ext cx="3884106" cy="2819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4106">
                  <a:extLst>
                    <a:ext uri="{9D8B030D-6E8A-4147-A177-3AD203B41FA5}">
                      <a16:colId xmlns:a16="http://schemas.microsoft.com/office/drawing/2014/main" val="134502235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Važeći propisi u Republici Srbiji: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8738881"/>
                  </a:ext>
                </a:extLst>
              </a:tr>
            </a:tbl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A00A4D0B-AD73-4FFB-A63F-6B94E5CC64CA}"/>
              </a:ext>
            </a:extLst>
          </p:cNvPr>
          <p:cNvSpPr/>
          <p:nvPr/>
        </p:nvSpPr>
        <p:spPr>
          <a:xfrm>
            <a:off x="2323967" y="1307153"/>
            <a:ext cx="296228" cy="325112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92D050"/>
              </a:solidFill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8E7CC023-F295-4E36-B71A-1BAC6B22B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8411"/>
              </p:ext>
            </p:extLst>
          </p:nvPr>
        </p:nvGraphicFramePr>
        <p:xfrm>
          <a:off x="533400" y="1667889"/>
          <a:ext cx="3877362" cy="2819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8681">
                  <a:extLst>
                    <a:ext uri="{9D8B030D-6E8A-4147-A177-3AD203B41FA5}">
                      <a16:colId xmlns:a16="http://schemas.microsoft.com/office/drawing/2014/main" val="1076449781"/>
                    </a:ext>
                  </a:extLst>
                </a:gridCol>
                <a:gridCol w="1938681">
                  <a:extLst>
                    <a:ext uri="{9D8B030D-6E8A-4147-A177-3AD203B41FA5}">
                      <a16:colId xmlns:a16="http://schemas.microsoft.com/office/drawing/2014/main" val="189809247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Zakoni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Strategija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98789998"/>
                  </a:ext>
                </a:extLst>
              </a:tr>
            </a:tbl>
          </a:graphicData>
        </a:graphic>
      </p:graphicFrame>
      <p:sp>
        <p:nvSpPr>
          <p:cNvPr id="17" name="Arrow: Down 16">
            <a:extLst>
              <a:ext uri="{FF2B5EF4-FFF2-40B4-BE49-F238E27FC236}">
                <a16:creationId xmlns:a16="http://schemas.microsoft.com/office/drawing/2014/main" id="{98FC0BAF-B8B3-42FB-B2C9-91D7FC213CE4}"/>
              </a:ext>
            </a:extLst>
          </p:cNvPr>
          <p:cNvSpPr/>
          <p:nvPr/>
        </p:nvSpPr>
        <p:spPr>
          <a:xfrm>
            <a:off x="1330465" y="1953565"/>
            <a:ext cx="285750" cy="27813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3916CC96-E238-4A9D-A501-F4FD9DB1C296}"/>
              </a:ext>
            </a:extLst>
          </p:cNvPr>
          <p:cNvSpPr/>
          <p:nvPr/>
        </p:nvSpPr>
        <p:spPr>
          <a:xfrm>
            <a:off x="3244628" y="1953565"/>
            <a:ext cx="285750" cy="27813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7118A7-886F-4FA2-A1A6-F2608F91879F}"/>
              </a:ext>
            </a:extLst>
          </p:cNvPr>
          <p:cNvSpPr txBox="1"/>
          <p:nvPr/>
        </p:nvSpPr>
        <p:spPr>
          <a:xfrm>
            <a:off x="533400" y="2150400"/>
            <a:ext cx="19050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1350" b="1" dirty="0" err="1"/>
              <a:t>Zakon</a:t>
            </a:r>
            <a:r>
              <a:rPr lang="en-US" sz="1350" b="1" dirty="0"/>
              <a:t> o </a:t>
            </a:r>
            <a:r>
              <a:rPr lang="en-US" sz="1350" b="1" dirty="0" err="1"/>
              <a:t>javnim</a:t>
            </a:r>
            <a:r>
              <a:rPr lang="en-US" sz="1350" b="1" dirty="0"/>
              <a:t> </a:t>
            </a:r>
            <a:r>
              <a:rPr lang="en-US" sz="1350" b="1" dirty="0" err="1"/>
              <a:t>nabavkama</a:t>
            </a:r>
            <a:r>
              <a:rPr lang="sr-Latn-RS" sz="1350" b="1" dirty="0"/>
              <a:t>;</a:t>
            </a:r>
          </a:p>
          <a:p>
            <a:pPr marL="214313" indent="-214313" algn="just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sr-Latn-RS" sz="1350" b="1" dirty="0"/>
          </a:p>
          <a:p>
            <a:pPr marL="214313" indent="-214313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1350" b="1" dirty="0" err="1"/>
              <a:t>Zakon</a:t>
            </a:r>
            <a:r>
              <a:rPr lang="en-US" sz="1350" b="1" dirty="0"/>
              <a:t> o </a:t>
            </a:r>
            <a:r>
              <a:rPr lang="en-US" sz="1350" b="1" dirty="0" err="1"/>
              <a:t>javno-privatnom</a:t>
            </a:r>
            <a:r>
              <a:rPr lang="en-US" sz="1350" b="1" dirty="0"/>
              <a:t> </a:t>
            </a:r>
            <a:r>
              <a:rPr lang="en-US" sz="1350" b="1" dirty="0" err="1"/>
              <a:t>partnerstvu</a:t>
            </a:r>
            <a:r>
              <a:rPr lang="en-US" sz="1350" b="1" dirty="0"/>
              <a:t> </a:t>
            </a:r>
            <a:r>
              <a:rPr lang="en-US" sz="1350" b="1" dirty="0" err="1"/>
              <a:t>i</a:t>
            </a:r>
            <a:r>
              <a:rPr lang="en-US" sz="1350" b="1" dirty="0"/>
              <a:t> </a:t>
            </a:r>
            <a:r>
              <a:rPr lang="en-US" sz="1350" b="1" dirty="0" err="1"/>
              <a:t>koncesijama</a:t>
            </a:r>
            <a:r>
              <a:rPr lang="en-US" sz="1350" b="1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8C0785-F5DA-467D-83A6-4B66F7159CD2}"/>
              </a:ext>
            </a:extLst>
          </p:cNvPr>
          <p:cNvSpPr txBox="1"/>
          <p:nvPr/>
        </p:nvSpPr>
        <p:spPr>
          <a:xfrm>
            <a:off x="2438400" y="2150400"/>
            <a:ext cx="21336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1350" b="1" dirty="0" err="1"/>
              <a:t>Akcioni</a:t>
            </a:r>
            <a:r>
              <a:rPr lang="en-US" sz="1350" b="1" dirty="0"/>
              <a:t> plan za 2021. </a:t>
            </a:r>
            <a:r>
              <a:rPr lang="en-US" sz="1350" b="1" dirty="0" err="1"/>
              <a:t>godinu</a:t>
            </a:r>
            <a:r>
              <a:rPr lang="en-US" sz="1350" b="1" dirty="0"/>
              <a:t> za </a:t>
            </a:r>
            <a:r>
              <a:rPr lang="en-US" sz="1350" b="1" dirty="0" err="1"/>
              <a:t>sprovođenje</a:t>
            </a:r>
            <a:r>
              <a:rPr lang="en-US" sz="1350" b="1" dirty="0"/>
              <a:t> </a:t>
            </a:r>
            <a:r>
              <a:rPr lang="en-US" sz="1350" b="1" dirty="0" err="1"/>
              <a:t>Programa</a:t>
            </a:r>
            <a:r>
              <a:rPr lang="en-US" sz="1350" b="1" dirty="0"/>
              <a:t> </a:t>
            </a:r>
            <a:r>
              <a:rPr lang="en-US" sz="1350" b="1" dirty="0" err="1"/>
              <a:t>razvoja</a:t>
            </a:r>
            <a:r>
              <a:rPr lang="en-US" sz="1350" b="1" dirty="0"/>
              <a:t> </a:t>
            </a:r>
            <a:r>
              <a:rPr lang="en-US" sz="1350" b="1" dirty="0" err="1"/>
              <a:t>javnih</a:t>
            </a:r>
            <a:r>
              <a:rPr lang="en-US" sz="1350" b="1" dirty="0"/>
              <a:t> </a:t>
            </a:r>
            <a:r>
              <a:rPr lang="en-US" sz="1350" b="1" dirty="0" err="1"/>
              <a:t>nabavki</a:t>
            </a:r>
            <a:r>
              <a:rPr lang="en-US" sz="1350" b="1" dirty="0"/>
              <a:t> u </a:t>
            </a:r>
            <a:r>
              <a:rPr lang="en-US" sz="1350" b="1" dirty="0" err="1"/>
              <a:t>Republici</a:t>
            </a:r>
            <a:r>
              <a:rPr lang="en-US" sz="1350" b="1" dirty="0"/>
              <a:t> </a:t>
            </a:r>
            <a:r>
              <a:rPr lang="en-US" sz="1350" b="1" dirty="0" err="1"/>
              <a:t>Srbiji</a:t>
            </a:r>
            <a:r>
              <a:rPr lang="en-US" sz="1350" b="1" dirty="0"/>
              <a:t> za period 2019-2023</a:t>
            </a:r>
          </a:p>
        </p:txBody>
      </p:sp>
    </p:spTree>
    <p:extLst>
      <p:ext uri="{BB962C8B-B14F-4D97-AF65-F5344CB8AC3E}">
        <p14:creationId xmlns:p14="http://schemas.microsoft.com/office/powerpoint/2010/main" val="3504242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025874"/>
            <a:ext cx="1464945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300" y="406479"/>
            <a:ext cx="1574483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usaid logo srbij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29602" r="43737" b="35194"/>
          <a:stretch/>
        </p:blipFill>
        <p:spPr bwMode="auto">
          <a:xfrm>
            <a:off x="1428750" y="342900"/>
            <a:ext cx="1864995" cy="675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C:\Users\Aleksandra\Documents\My documents\PPD\PARTNERSKE ORGANIZACIJE\Udruzenje ponudjaca za JN\logo-r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68" y="3923004"/>
            <a:ext cx="143614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1CFBBF4-B459-44E3-9479-A0F74E62C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280772"/>
              </p:ext>
            </p:extLst>
          </p:nvPr>
        </p:nvGraphicFramePr>
        <p:xfrm>
          <a:off x="228600" y="959994"/>
          <a:ext cx="8534400" cy="2819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34400">
                  <a:extLst>
                    <a:ext uri="{9D8B030D-6E8A-4147-A177-3AD203B41FA5}">
                      <a16:colId xmlns:a16="http://schemas.microsoft.com/office/drawing/2014/main" val="224497329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just"/>
                      <a:r>
                        <a:rPr lang="sr-Latn-RS" sz="1400" dirty="0"/>
                        <a:t>Zakon o javnim nabavkama („Službeni glasnik RS“ br. 91/2019):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8411793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BA2F2D1-881F-4330-A159-4CC2BFB27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15726"/>
              </p:ext>
            </p:extLst>
          </p:nvPr>
        </p:nvGraphicFramePr>
        <p:xfrm>
          <a:off x="228600" y="1585053"/>
          <a:ext cx="4876800" cy="22479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233772787"/>
                    </a:ext>
                  </a:extLst>
                </a:gridCol>
              </a:tblGrid>
              <a:tr h="2053497">
                <a:tc>
                  <a:txBody>
                    <a:bodyPr/>
                    <a:lstStyle/>
                    <a:p>
                      <a:pPr marL="285750" indent="-285750" algn="just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err="1"/>
                        <a:t>Zakon</a:t>
                      </a:r>
                      <a:r>
                        <a:rPr lang="en-US" sz="1300" dirty="0"/>
                        <a:t> u </a:t>
                      </a:r>
                      <a:r>
                        <a:rPr lang="en-US" sz="1300" dirty="0" err="1"/>
                        <a:t>potpunosti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uskla</a:t>
                      </a:r>
                      <a:r>
                        <a:rPr lang="sr-Latn-RS" sz="1300" dirty="0"/>
                        <a:t>đ</a:t>
                      </a:r>
                      <a:r>
                        <a:rPr lang="en-US" sz="1300" dirty="0" err="1"/>
                        <a:t>en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direktivama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Evropske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unije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koje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regulišu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oblasti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javnih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nabavki</a:t>
                      </a:r>
                      <a:r>
                        <a:rPr lang="en-US" sz="1300" dirty="0"/>
                        <a:t>;</a:t>
                      </a:r>
                      <a:endParaRPr lang="sr-Latn-RS" sz="1300" dirty="0"/>
                    </a:p>
                    <a:p>
                      <a:pPr marL="285750" indent="-285750" algn="just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err="1"/>
                        <a:t>Dvanaest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podzakonskih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akata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donetih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osnovu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Zakona</a:t>
                      </a:r>
                      <a:r>
                        <a:rPr lang="en-US" sz="1300" dirty="0"/>
                        <a:t> o </a:t>
                      </a:r>
                      <a:r>
                        <a:rPr lang="en-US" sz="1300" dirty="0" err="1"/>
                        <a:t>javnim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nabavkama</a:t>
                      </a:r>
                      <a:r>
                        <a:rPr lang="en-US" sz="1300" dirty="0"/>
                        <a:t>; </a:t>
                      </a:r>
                      <a:endParaRPr lang="sr-Latn-RS" sz="1300" dirty="0"/>
                    </a:p>
                    <a:p>
                      <a:pPr marL="285750" indent="-285750" algn="just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/>
                        <a:t>U </a:t>
                      </a:r>
                      <a:r>
                        <a:rPr lang="en-US" sz="1300" dirty="0" err="1"/>
                        <a:t>okviru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opštih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odredbi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propisano</a:t>
                      </a:r>
                      <a:r>
                        <a:rPr lang="en-US" sz="1300" dirty="0"/>
                        <a:t> da </a:t>
                      </a:r>
                      <a:r>
                        <a:rPr lang="en-US" sz="1300" dirty="0" err="1"/>
                        <a:t>su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privredni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subjekti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dužni</a:t>
                      </a:r>
                      <a:r>
                        <a:rPr lang="en-US" sz="1300" dirty="0"/>
                        <a:t> da u </a:t>
                      </a:r>
                      <a:r>
                        <a:rPr lang="en-US" sz="1300" dirty="0" err="1"/>
                        <a:t>izvršavanju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ugovora</a:t>
                      </a:r>
                      <a:r>
                        <a:rPr lang="en-US" sz="1300" dirty="0"/>
                        <a:t> o </a:t>
                      </a:r>
                      <a:r>
                        <a:rPr lang="en-US" sz="1300" dirty="0" err="1"/>
                        <a:t>javnoj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nabavci</a:t>
                      </a:r>
                      <a:r>
                        <a:rPr lang="en-US" sz="1300" dirty="0"/>
                        <a:t> (</a:t>
                      </a:r>
                      <a:r>
                        <a:rPr lang="en-US" sz="1300" dirty="0" err="1"/>
                        <a:t>između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ostalog</a:t>
                      </a:r>
                      <a:r>
                        <a:rPr lang="en-US" sz="1300" dirty="0"/>
                        <a:t>) </a:t>
                      </a:r>
                      <a:r>
                        <a:rPr lang="en-US" sz="1300" dirty="0" err="1"/>
                        <a:t>poštuju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obaveze</a:t>
                      </a:r>
                      <a:r>
                        <a:rPr lang="en-US" sz="1300" dirty="0"/>
                        <a:t> u </a:t>
                      </a:r>
                      <a:r>
                        <a:rPr lang="en-US" sz="1300" dirty="0" err="1"/>
                        <a:t>oblasti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zaštite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životne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sredine</a:t>
                      </a:r>
                      <a:r>
                        <a:rPr lang="en-US" sz="1300" dirty="0"/>
                        <a:t>, </a:t>
                      </a:r>
                      <a:r>
                        <a:rPr lang="en-US" sz="1300" dirty="0" err="1"/>
                        <a:t>kao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odredbe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međunarodnog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prava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vezanog</a:t>
                      </a:r>
                      <a:r>
                        <a:rPr lang="en-US" sz="1300" dirty="0"/>
                        <a:t> za </a:t>
                      </a:r>
                      <a:r>
                        <a:rPr lang="en-US" sz="1300" dirty="0" err="1"/>
                        <a:t>zaštitu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životne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sredine</a:t>
                      </a:r>
                      <a:r>
                        <a:rPr lang="en-US" sz="1300" dirty="0"/>
                        <a:t>, </a:t>
                      </a:r>
                      <a:r>
                        <a:rPr lang="en-US" sz="1300" dirty="0" err="1"/>
                        <a:t>dok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Prilog</a:t>
                      </a:r>
                      <a:r>
                        <a:rPr lang="en-US" sz="1300" dirty="0"/>
                        <a:t> 8 </a:t>
                      </a:r>
                      <a:r>
                        <a:rPr lang="en-US" sz="1300" dirty="0" err="1"/>
                        <a:t>Zakona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navodi</a:t>
                      </a:r>
                      <a:r>
                        <a:rPr lang="en-US" sz="1300" dirty="0"/>
                        <a:t> 5 </a:t>
                      </a:r>
                      <a:r>
                        <a:rPr lang="en-US" sz="1300" dirty="0" err="1"/>
                        <a:t>konvencija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iz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oblasti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zaštite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životne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sredine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koje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su</a:t>
                      </a:r>
                      <a:r>
                        <a:rPr lang="en-US" sz="1300" dirty="0"/>
                        <a:t> deo </a:t>
                      </a:r>
                      <a:r>
                        <a:rPr lang="en-US" sz="1300" dirty="0" err="1"/>
                        <a:t>pravnog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sistema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Republike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Srbije</a:t>
                      </a:r>
                      <a:r>
                        <a:rPr lang="en-US" sz="1300" dirty="0"/>
                        <a:t>;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98722672"/>
                  </a:ext>
                </a:extLst>
              </a:tr>
            </a:tbl>
          </a:graphicData>
        </a:graphic>
      </p:graphicFrame>
      <p:pic>
        <p:nvPicPr>
          <p:cNvPr id="12" name="Picture 11" descr="A picture containing green, vegetable&#10;&#10;Description automatically generated">
            <a:extLst>
              <a:ext uri="{FF2B5EF4-FFF2-40B4-BE49-F238E27FC236}">
                <a16:creationId xmlns:a16="http://schemas.microsoft.com/office/drawing/2014/main" id="{C23F27B2-DE78-42AA-AC81-590B93411A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58187"/>
            <a:ext cx="3439886" cy="22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46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025874"/>
            <a:ext cx="1464945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300" y="406479"/>
            <a:ext cx="1574483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usaid logo srbij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29602" r="43737" b="35194"/>
          <a:stretch/>
        </p:blipFill>
        <p:spPr bwMode="auto">
          <a:xfrm>
            <a:off x="1428750" y="342900"/>
            <a:ext cx="1864995" cy="675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C:\Users\Aleksandra\Documents\My documents\PPD\PARTNERSKE ORGANIZACIJE\Udruzenje ponudjaca za JN\logo-r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68" y="3923004"/>
            <a:ext cx="143614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63922E7-B2A9-4D88-A901-5238A7261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74295"/>
              </p:ext>
            </p:extLst>
          </p:nvPr>
        </p:nvGraphicFramePr>
        <p:xfrm>
          <a:off x="457200" y="955119"/>
          <a:ext cx="7658540" cy="2819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58540">
                  <a:extLst>
                    <a:ext uri="{9D8B030D-6E8A-4147-A177-3AD203B41FA5}">
                      <a16:colId xmlns:a16="http://schemas.microsoft.com/office/drawing/2014/main" val="84496762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Zakon o javnim nabavkama („Službeni glasnik RS“ br. 91/2019):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0600744"/>
                  </a:ext>
                </a:extLst>
              </a:tr>
            </a:tbl>
          </a:graphicData>
        </a:graphic>
      </p:graphicFrame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94E263C0-0BAA-4FDE-BF4E-4AEFC2A753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1293" r="17742"/>
          <a:stretch/>
        </p:blipFill>
        <p:spPr>
          <a:xfrm>
            <a:off x="4915340" y="1260587"/>
            <a:ext cx="3200400" cy="2742050"/>
          </a:xfrm>
          <a:prstGeom prst="ellipse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0975462-CC11-4D91-B659-73AA2740C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381192"/>
              </p:ext>
            </p:extLst>
          </p:nvPr>
        </p:nvGraphicFramePr>
        <p:xfrm>
          <a:off x="518305" y="1834918"/>
          <a:ext cx="4053695" cy="15163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053695">
                  <a:extLst>
                    <a:ext uri="{9D8B030D-6E8A-4147-A177-3AD203B41FA5}">
                      <a16:colId xmlns:a16="http://schemas.microsoft.com/office/drawing/2014/main" val="301537763"/>
                    </a:ext>
                  </a:extLst>
                </a:gridCol>
              </a:tblGrid>
              <a:tr h="146756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Na</a:t>
                      </a:r>
                      <a:r>
                        <a:rPr lang="sr-Latn-RS" sz="1400" dirty="0"/>
                        <a:t>j</a:t>
                      </a:r>
                      <a:r>
                        <a:rPr lang="en-US" sz="1400" dirty="0" err="1"/>
                        <a:t>značajnija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odredba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Zakona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koja</a:t>
                      </a:r>
                      <a:r>
                        <a:rPr lang="en-US" sz="1400" dirty="0"/>
                        <a:t> se </a:t>
                      </a:r>
                      <a:r>
                        <a:rPr lang="en-US" sz="1400" dirty="0" err="1"/>
                        <a:t>tiče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zelenih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javnih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nabavki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jeste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mogućnost</a:t>
                      </a:r>
                      <a:r>
                        <a:rPr lang="en-US" sz="1400" dirty="0"/>
                        <a:t> da se </a:t>
                      </a:r>
                      <a:r>
                        <a:rPr lang="en-US" sz="1400" dirty="0" err="1"/>
                        <a:t>kao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kriterijum</a:t>
                      </a:r>
                      <a:r>
                        <a:rPr lang="en-US" sz="1400" dirty="0"/>
                        <a:t> za </a:t>
                      </a:r>
                      <a:r>
                        <a:rPr lang="en-US" sz="1400" dirty="0" err="1"/>
                        <a:t>ocenu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ponuda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predvide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troškovi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primenom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pristupa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troškovne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efikasnosti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kao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što</a:t>
                      </a:r>
                      <a:r>
                        <a:rPr lang="en-US" sz="1400" dirty="0"/>
                        <a:t> je </a:t>
                      </a:r>
                      <a:r>
                        <a:rPr lang="en-US" sz="1400" dirty="0" err="1"/>
                        <a:t>trošak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životnog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ciklusa</a:t>
                      </a:r>
                      <a:r>
                        <a:rPr lang="en-US" sz="1400" dirty="0"/>
                        <a:t>, u </a:t>
                      </a:r>
                      <a:r>
                        <a:rPr lang="en-US" sz="1400" dirty="0" err="1"/>
                        <a:t>skladu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članom</a:t>
                      </a:r>
                      <a:r>
                        <a:rPr lang="en-US" sz="1400" dirty="0"/>
                        <a:t> 134. </a:t>
                      </a:r>
                      <a:r>
                        <a:rPr lang="en-US" sz="1400" dirty="0" err="1"/>
                        <a:t>Zakona</a:t>
                      </a:r>
                      <a:r>
                        <a:rPr lang="en-US" sz="1400" dirty="0"/>
                        <a:t>;</a:t>
                      </a:r>
                    </a:p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98753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936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025874"/>
            <a:ext cx="1464945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300" y="406479"/>
            <a:ext cx="1574483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usaid logo srbija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29602" r="43737" b="35194"/>
          <a:stretch/>
        </p:blipFill>
        <p:spPr bwMode="auto">
          <a:xfrm>
            <a:off x="1428750" y="342900"/>
            <a:ext cx="1864995" cy="675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C:\Users\Aleksandra\Documents\My documents\PPD\PARTNERSKE ORGANIZACIJE\Udruzenje ponudjaca za JN\logo-rast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68" y="3923004"/>
            <a:ext cx="143614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63922E7-B2A9-4D88-A901-5238A7261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520961"/>
              </p:ext>
            </p:extLst>
          </p:nvPr>
        </p:nvGraphicFramePr>
        <p:xfrm>
          <a:off x="304800" y="955119"/>
          <a:ext cx="8229600" cy="2819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84496762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Zakon o javnim nabavkama („Službeni glasnik RS“ br. 91/2019):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060074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0975462-CC11-4D91-B659-73AA2740C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276315"/>
              </p:ext>
            </p:extLst>
          </p:nvPr>
        </p:nvGraphicFramePr>
        <p:xfrm>
          <a:off x="1163223" y="1426880"/>
          <a:ext cx="6837778" cy="24155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837778">
                  <a:extLst>
                    <a:ext uri="{9D8B030D-6E8A-4147-A177-3AD203B41FA5}">
                      <a16:colId xmlns:a16="http://schemas.microsoft.com/office/drawing/2014/main" val="301537763"/>
                    </a:ext>
                  </a:extLst>
                </a:gridCol>
              </a:tblGrid>
              <a:tr h="23317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Troškovi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životnog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ciklusa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obuhvataju</a:t>
                      </a:r>
                      <a:r>
                        <a:rPr lang="en-US" sz="1400" b="1" dirty="0"/>
                        <a:t>:</a:t>
                      </a:r>
                    </a:p>
                    <a:p>
                      <a:pPr marL="285750" indent="-285750" algn="just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err="1"/>
                        <a:t>troškove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koje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snosi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naručilac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ili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drugi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korisnici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kao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što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su</a:t>
                      </a:r>
                      <a:r>
                        <a:rPr lang="en-US" sz="1400" dirty="0"/>
                        <a:t>:</a:t>
                      </a:r>
                    </a:p>
                    <a:p>
                      <a:pPr marL="285750" indent="-285750" algn="just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troškovi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nabavke</a:t>
                      </a:r>
                      <a:r>
                        <a:rPr lang="en-US" sz="1400" dirty="0"/>
                        <a:t>;</a:t>
                      </a:r>
                      <a:endParaRPr lang="sr-Latn-RS" sz="1400" dirty="0"/>
                    </a:p>
                    <a:p>
                      <a:pPr marL="285750" indent="-285750" algn="just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troškovi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upotrebe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kao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što</a:t>
                      </a:r>
                      <a:r>
                        <a:rPr lang="en-US" sz="1400" dirty="0"/>
                        <a:t> je </a:t>
                      </a:r>
                      <a:r>
                        <a:rPr lang="en-US" sz="1400" dirty="0" err="1"/>
                        <a:t>potrošnja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energije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drugih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resursa</a:t>
                      </a:r>
                      <a:r>
                        <a:rPr lang="en-US" sz="1400" dirty="0"/>
                        <a:t>;</a:t>
                      </a:r>
                      <a:endParaRPr lang="sr-Latn-RS" sz="1400" dirty="0"/>
                    </a:p>
                    <a:p>
                      <a:pPr marL="285750" indent="-285750" algn="just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troškovi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održavanja</a:t>
                      </a:r>
                      <a:r>
                        <a:rPr lang="en-US" sz="1400" dirty="0"/>
                        <a:t>;</a:t>
                      </a:r>
                      <a:endParaRPr lang="sr-Latn-RS" sz="1400" dirty="0"/>
                    </a:p>
                    <a:p>
                      <a:pPr marL="285750" indent="-285750" algn="just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troškovi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na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kraju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životnog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ciklusa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kao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što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su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troškovi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sakupljanja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recikliranja</a:t>
                      </a:r>
                      <a:r>
                        <a:rPr lang="en-US" sz="1400" dirty="0"/>
                        <a:t>.</a:t>
                      </a:r>
                    </a:p>
                    <a:p>
                      <a:pPr marL="285750" indent="-285750" algn="just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err="1"/>
                        <a:t>troškove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pripisane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spoljašnjim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ekološkim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faktorima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povezanim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dobrom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uslugom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ili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radovima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tokom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njihovog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životnog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ciklusa</a:t>
                      </a:r>
                      <a:r>
                        <a:rPr lang="en-US" sz="1400" dirty="0"/>
                        <a:t>, pod </a:t>
                      </a:r>
                      <a:r>
                        <a:rPr lang="en-US" sz="1400" dirty="0" err="1"/>
                        <a:t>uslovom</a:t>
                      </a:r>
                      <a:r>
                        <a:rPr lang="en-US" sz="1400" dirty="0"/>
                        <a:t> da </a:t>
                      </a:r>
                      <a:r>
                        <a:rPr lang="en-US" sz="1400" dirty="0" err="1"/>
                        <a:t>njihova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novčana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vrednost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može</a:t>
                      </a:r>
                      <a:r>
                        <a:rPr lang="en-US" sz="1400" dirty="0"/>
                        <a:t> da se </a:t>
                      </a:r>
                      <a:r>
                        <a:rPr lang="en-US" sz="1400" dirty="0" err="1"/>
                        <a:t>odredi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proveri</a:t>
                      </a:r>
                      <a:r>
                        <a:rPr lang="en-US" sz="1400" dirty="0"/>
                        <a:t>, a koji </a:t>
                      </a:r>
                      <a:r>
                        <a:rPr lang="en-US" sz="1400" dirty="0" err="1"/>
                        <a:t>mogu</a:t>
                      </a:r>
                      <a:r>
                        <a:rPr lang="en-US" sz="1400" dirty="0"/>
                        <a:t> da </a:t>
                      </a:r>
                      <a:r>
                        <a:rPr lang="en-US" sz="1400" dirty="0" err="1"/>
                        <a:t>obuhvate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troškove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emisije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gasova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efektom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staklene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bašte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emisije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drugih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zagađivača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kao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druge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troškove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ublažavanja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klimatskih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promena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98753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585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4866" y="4265904"/>
            <a:ext cx="1464945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300" y="406479"/>
            <a:ext cx="1574483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usaid logo srbij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29602" r="43737" b="35194"/>
          <a:stretch/>
        </p:blipFill>
        <p:spPr bwMode="auto">
          <a:xfrm>
            <a:off x="1432959" y="339566"/>
            <a:ext cx="1864995" cy="675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C:\Users\Aleksandra\Documents\My documents\PPD\PARTNERSKE ORGANIZACIJE\Udruzenje ponudjaca za JN\logo-r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36" y="4163034"/>
            <a:ext cx="143614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BACCD66D-D6CD-40BC-96F6-6FB020E92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084594"/>
              </p:ext>
            </p:extLst>
          </p:nvPr>
        </p:nvGraphicFramePr>
        <p:xfrm>
          <a:off x="381000" y="955119"/>
          <a:ext cx="8229600" cy="2819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49067298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Zakon o javnim nabavkama („Službeni glasnik RS“ br. 91/2019):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6772202"/>
                  </a:ext>
                </a:extLst>
              </a:tr>
            </a:tbl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8E1214C-F188-4DF8-B6B7-1CE56C0FD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341268"/>
              </p:ext>
            </p:extLst>
          </p:nvPr>
        </p:nvGraphicFramePr>
        <p:xfrm>
          <a:off x="1432959" y="1265497"/>
          <a:ext cx="5806041" cy="289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2127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9036" y="4629150"/>
            <a:ext cx="1464945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300" y="406479"/>
            <a:ext cx="1574483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usaid logo srbij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29602" r="43737" b="35194"/>
          <a:stretch/>
        </p:blipFill>
        <p:spPr bwMode="auto">
          <a:xfrm>
            <a:off x="1428750" y="342900"/>
            <a:ext cx="1864995" cy="675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C:\Users\Aleksandra\Documents\My documents\PPD\PARTNERSKE ORGANIZACIJE\Udruzenje ponudjaca za JN\logo-r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02" y="4428411"/>
            <a:ext cx="143614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7C0FA1-BC6F-4CD3-9CDE-BE60F016A145}"/>
              </a:ext>
            </a:extLst>
          </p:cNvPr>
          <p:cNvSpPr txBox="1"/>
          <p:nvPr/>
        </p:nvSpPr>
        <p:spPr>
          <a:xfrm>
            <a:off x="1447800" y="1272353"/>
            <a:ext cx="6096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  <a:spcAft>
                <a:spcPts val="900"/>
              </a:spcAft>
            </a:pPr>
            <a:r>
              <a:rPr lang="sr-Latn-RS" sz="3000" b="1" dirty="0">
                <a:solidFill>
                  <a:srgbClr val="92D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 deo: Sprovedeno istraživanje:</a:t>
            </a:r>
            <a:endParaRPr lang="en-US" sz="2100" dirty="0">
              <a:solidFill>
                <a:srgbClr val="92D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900"/>
              </a:spcAft>
            </a:pP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A person holding a light bulb&#10;&#10;Description automatically generated with medium confidence">
            <a:extLst>
              <a:ext uri="{FF2B5EF4-FFF2-40B4-BE49-F238E27FC236}">
                <a16:creationId xmlns:a16="http://schemas.microsoft.com/office/drawing/2014/main" id="{C0A845DE-5EFF-415A-A735-728B56B3CC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2" y="1885950"/>
            <a:ext cx="5021576" cy="247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06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8774" y="4231614"/>
            <a:ext cx="1464945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300" y="406479"/>
            <a:ext cx="1574483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usaid logo srbij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29602" r="43737" b="35194"/>
          <a:stretch/>
        </p:blipFill>
        <p:spPr bwMode="auto">
          <a:xfrm>
            <a:off x="1428750" y="342900"/>
            <a:ext cx="1864995" cy="675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C:\Users\Aleksandra\Documents\My documents\PPD\PARTNERSKE ORGANIZACIJE\Udruzenje ponudjaca za JN\logo-r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67" y="4119801"/>
            <a:ext cx="143614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7B84D60E-5130-4B11-8790-29CD0011D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707962"/>
              </p:ext>
            </p:extLst>
          </p:nvPr>
        </p:nvGraphicFramePr>
        <p:xfrm>
          <a:off x="304800" y="955119"/>
          <a:ext cx="8077200" cy="2819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102228685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Zakon o javnim nabavkama („Službeni glasnik RS“ br. 91/2019):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02341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41FC50-CDF6-4556-96B5-F952A1357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089659"/>
              </p:ext>
            </p:extLst>
          </p:nvPr>
        </p:nvGraphicFramePr>
        <p:xfrm>
          <a:off x="924344" y="1425672"/>
          <a:ext cx="3486150" cy="261366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86150">
                  <a:extLst>
                    <a:ext uri="{9D8B030D-6E8A-4147-A177-3AD203B41FA5}">
                      <a16:colId xmlns:a16="http://schemas.microsoft.com/office/drawing/2014/main" val="1301663560"/>
                    </a:ext>
                  </a:extLst>
                </a:gridCol>
              </a:tblGrid>
              <a:tr h="2292155">
                <a:tc>
                  <a:txBody>
                    <a:bodyPr/>
                    <a:lstStyle/>
                    <a:p>
                      <a:pPr algn="ctr"/>
                      <a:r>
                        <a:rPr lang="sr-Latn-RS" sz="1100" b="1" dirty="0"/>
                        <a:t>Nedostaci alternativno postavljenih kriterijuma: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300" dirty="0" err="1"/>
                        <a:t>Naručiocima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ostavljena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mogućnost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izbora</a:t>
                      </a:r>
                      <a:r>
                        <a:rPr lang="en-US" sz="1300" dirty="0"/>
                        <a:t>, </a:t>
                      </a:r>
                      <a:r>
                        <a:rPr lang="en-US" sz="1300" dirty="0" err="1"/>
                        <a:t>kriterijum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ekonomski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najpovoljnije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ponude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nije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propisan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kao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jedini</a:t>
                      </a:r>
                      <a:r>
                        <a:rPr lang="en-US" sz="1300" dirty="0"/>
                        <a:t>, </a:t>
                      </a:r>
                      <a:r>
                        <a:rPr lang="en-US" sz="1300" dirty="0" err="1"/>
                        <a:t>tj</a:t>
                      </a:r>
                      <a:r>
                        <a:rPr lang="en-US" sz="1300" dirty="0"/>
                        <a:t>. </a:t>
                      </a:r>
                      <a:r>
                        <a:rPr lang="en-US" sz="1300" dirty="0" err="1"/>
                        <a:t>osnovni</a:t>
                      </a:r>
                      <a:r>
                        <a:rPr lang="en-US" sz="1300" dirty="0"/>
                        <a:t>;</a:t>
                      </a:r>
                      <a:endParaRPr lang="sr-Latn-RS" sz="1300" dirty="0"/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300" dirty="0"/>
                        <a:t>U </a:t>
                      </a:r>
                      <a:r>
                        <a:rPr lang="en-US" sz="1300" dirty="0" err="1"/>
                        <a:t>praksi</a:t>
                      </a:r>
                      <a:r>
                        <a:rPr lang="en-US" sz="1300" dirty="0"/>
                        <a:t> se </a:t>
                      </a:r>
                      <a:r>
                        <a:rPr lang="en-US" sz="1300" dirty="0" err="1"/>
                        <a:t>naručioci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najčešće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opredeljuju</a:t>
                      </a:r>
                      <a:r>
                        <a:rPr lang="en-US" sz="1300" dirty="0"/>
                        <a:t> za </a:t>
                      </a:r>
                      <a:r>
                        <a:rPr lang="en-US" sz="1300" dirty="0" err="1"/>
                        <a:t>kriterijum</a:t>
                      </a:r>
                      <a:r>
                        <a:rPr lang="en-US" sz="1300" dirty="0"/>
                        <a:t> (</a:t>
                      </a:r>
                      <a:r>
                        <a:rPr lang="en-US" sz="1300" dirty="0" err="1"/>
                        <a:t>najniže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ponuđene</a:t>
                      </a:r>
                      <a:r>
                        <a:rPr lang="en-US" sz="1300" dirty="0"/>
                        <a:t>) </a:t>
                      </a:r>
                      <a:r>
                        <a:rPr lang="en-US" sz="1300" dirty="0" err="1"/>
                        <a:t>cene</a:t>
                      </a:r>
                      <a:r>
                        <a:rPr lang="en-US" sz="1300" dirty="0"/>
                        <a:t>, </a:t>
                      </a:r>
                      <a:r>
                        <a:rPr lang="en-US" sz="1300" dirty="0" err="1"/>
                        <a:t>čime</a:t>
                      </a:r>
                      <a:r>
                        <a:rPr lang="en-US" sz="1300" dirty="0"/>
                        <a:t> se </a:t>
                      </a:r>
                      <a:r>
                        <a:rPr lang="en-US" sz="1300" dirty="0" err="1"/>
                        <a:t>znatno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ograničava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mogućnost</a:t>
                      </a:r>
                      <a:r>
                        <a:rPr lang="en-US" sz="1300" dirty="0"/>
                        <a:t> da se </a:t>
                      </a:r>
                      <a:r>
                        <a:rPr lang="en-US" sz="1300" dirty="0" err="1"/>
                        <a:t>javna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nabavka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sprovede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kao</a:t>
                      </a:r>
                      <a:r>
                        <a:rPr lang="en-US" sz="1300" dirty="0"/>
                        <a:t> “</a:t>
                      </a:r>
                      <a:r>
                        <a:rPr lang="en-US" sz="1300" dirty="0" err="1"/>
                        <a:t>zelena</a:t>
                      </a:r>
                      <a:r>
                        <a:rPr lang="en-US" sz="1300" dirty="0"/>
                        <a:t>”;</a:t>
                      </a:r>
                      <a:endParaRPr lang="sr-Latn-RS" sz="1300" dirty="0"/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300" dirty="0" err="1"/>
                        <a:t>Prema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podacima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Kancelarije</a:t>
                      </a:r>
                      <a:r>
                        <a:rPr lang="en-US" sz="1300" dirty="0"/>
                        <a:t> za </a:t>
                      </a:r>
                      <a:r>
                        <a:rPr lang="en-US" sz="1300" dirty="0" err="1"/>
                        <a:t>javne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nabavke</a:t>
                      </a:r>
                      <a:r>
                        <a:rPr lang="en-US" sz="1300" dirty="0"/>
                        <a:t>, za </a:t>
                      </a:r>
                      <a:r>
                        <a:rPr lang="en-US" sz="1300" dirty="0" err="1"/>
                        <a:t>vreme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važenja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novog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Zakona</a:t>
                      </a:r>
                      <a:r>
                        <a:rPr lang="en-US" sz="1300" dirty="0"/>
                        <a:t> o </a:t>
                      </a:r>
                      <a:r>
                        <a:rPr lang="en-US" sz="1300" dirty="0" err="1"/>
                        <a:t>javnim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nabavkama</a:t>
                      </a:r>
                      <a:r>
                        <a:rPr lang="en-US" sz="1300" dirty="0"/>
                        <a:t> u </a:t>
                      </a:r>
                      <a:r>
                        <a:rPr lang="en-US" sz="1300" dirty="0" err="1"/>
                        <a:t>Srbiji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nisu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sprovođene</a:t>
                      </a:r>
                      <a:r>
                        <a:rPr lang="en-US" sz="1300" dirty="0"/>
                        <a:t> “</a:t>
                      </a:r>
                      <a:r>
                        <a:rPr lang="en-US" sz="1300" dirty="0" err="1"/>
                        <a:t>zelene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javne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nabavke</a:t>
                      </a:r>
                      <a:r>
                        <a:rPr lang="en-US" sz="1300" dirty="0"/>
                        <a:t>”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003306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5F5490-929E-44EA-866E-205ABEBAA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888710"/>
              </p:ext>
            </p:extLst>
          </p:nvPr>
        </p:nvGraphicFramePr>
        <p:xfrm>
          <a:off x="4724400" y="1425672"/>
          <a:ext cx="3352800" cy="261366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1398744918"/>
                    </a:ext>
                  </a:extLst>
                </a:gridCol>
              </a:tblGrid>
              <a:tr h="2613660">
                <a:tc>
                  <a:txBody>
                    <a:bodyPr/>
                    <a:lstStyle/>
                    <a:p>
                      <a:pPr marL="0" marR="0" lvl="0" indent="0" algn="l" defTabSz="715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100" b="1" dirty="0"/>
                        <a:t>Rešenje:</a:t>
                      </a:r>
                    </a:p>
                    <a:p>
                      <a:pPr marL="285750" indent="-285750" algn="l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300" dirty="0" err="1"/>
                        <a:t>Povećanje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procenta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učešća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kriterijuma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ekonomski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najpovoljnije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ponude</a:t>
                      </a:r>
                      <a:r>
                        <a:rPr lang="en-US" sz="1300" dirty="0"/>
                        <a:t> od uku</a:t>
                      </a:r>
                      <a:r>
                        <a:rPr lang="sr-Latn-RS" sz="1300"/>
                        <a:t>p</a:t>
                      </a:r>
                      <a:r>
                        <a:rPr lang="en-US" sz="1300"/>
                        <a:t>nog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broja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javnih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nabavki</a:t>
                      </a:r>
                      <a:r>
                        <a:rPr lang="en-US" sz="1300" dirty="0"/>
                        <a:t>;</a:t>
                      </a:r>
                      <a:endParaRPr lang="sr-Latn-RS" sz="1300" dirty="0"/>
                    </a:p>
                    <a:p>
                      <a:pPr marL="285750" indent="-285750" algn="l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300" dirty="0" err="1"/>
                        <a:t>Donošenje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Nacionalnog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akcionog</a:t>
                      </a:r>
                      <a:r>
                        <a:rPr lang="en-US" sz="1300" dirty="0"/>
                        <a:t> plana za </a:t>
                      </a:r>
                      <a:r>
                        <a:rPr lang="en-US" sz="1300" dirty="0" err="1"/>
                        <a:t>zelene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javne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nabavke</a:t>
                      </a:r>
                      <a:r>
                        <a:rPr lang="en-US" sz="1300" dirty="0"/>
                        <a:t>, po </a:t>
                      </a:r>
                      <a:r>
                        <a:rPr lang="en-US" sz="1300" dirty="0" err="1"/>
                        <a:t>ugledu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</a:t>
                      </a:r>
                      <a:r>
                        <a:rPr lang="en-US" sz="1300" dirty="0"/>
                        <a:t> EU, </a:t>
                      </a:r>
                      <a:r>
                        <a:rPr lang="en-US" sz="1300" dirty="0" err="1"/>
                        <a:t>uz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kontinuirano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praćenje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implementacije</a:t>
                      </a:r>
                      <a:r>
                        <a:rPr lang="en-US" sz="1300" dirty="0"/>
                        <a:t>;</a:t>
                      </a:r>
                      <a:endParaRPr lang="sr-Latn-RS" sz="1300" dirty="0"/>
                    </a:p>
                    <a:p>
                      <a:pPr marL="285750" indent="-285750" algn="l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300" dirty="0" err="1"/>
                        <a:t>Postepeno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povećanje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broja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oblasti</a:t>
                      </a:r>
                      <a:r>
                        <a:rPr lang="en-US" sz="1300" dirty="0"/>
                        <a:t>, </a:t>
                      </a:r>
                      <a:r>
                        <a:rPr lang="en-US" sz="1300" dirty="0" err="1"/>
                        <a:t>odnosno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predmeta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nabavki</a:t>
                      </a:r>
                      <a:r>
                        <a:rPr lang="en-US" sz="1300" dirty="0"/>
                        <a:t> u </a:t>
                      </a:r>
                      <a:r>
                        <a:rPr lang="en-US" sz="1300" dirty="0" err="1"/>
                        <a:t>kojima</a:t>
                      </a:r>
                      <a:r>
                        <a:rPr lang="en-US" sz="1300" dirty="0"/>
                        <a:t> je </a:t>
                      </a:r>
                      <a:r>
                        <a:rPr lang="en-US" sz="1300" dirty="0" err="1"/>
                        <a:t>obavezno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sprovođenje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javnih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nabavki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sa</a:t>
                      </a:r>
                      <a:r>
                        <a:rPr lang="en-US" sz="1300" dirty="0"/>
                        <a:t> “</a:t>
                      </a:r>
                      <a:r>
                        <a:rPr lang="en-US" sz="1300" dirty="0" err="1"/>
                        <a:t>zelenim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kriterijumima</a:t>
                      </a:r>
                      <a:r>
                        <a:rPr lang="en-US" sz="1300" dirty="0"/>
                        <a:t>”.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2180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077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025874"/>
            <a:ext cx="1464945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300" y="406479"/>
            <a:ext cx="1574483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usaid logo srbij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29602" r="43737" b="35194"/>
          <a:stretch/>
        </p:blipFill>
        <p:spPr bwMode="auto">
          <a:xfrm>
            <a:off x="1428750" y="342900"/>
            <a:ext cx="1864995" cy="675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C:\Users\Aleksandra\Documents\My documents\PPD\PARTNERSKE ORGANIZACIJE\Udruzenje ponudjaca za JN\logo-r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68" y="3923004"/>
            <a:ext cx="143614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D39BB19B-6C54-40DF-89F5-8B339842A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887237"/>
              </p:ext>
            </p:extLst>
          </p:nvPr>
        </p:nvGraphicFramePr>
        <p:xfrm>
          <a:off x="381000" y="993706"/>
          <a:ext cx="8153400" cy="4953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53400">
                  <a:extLst>
                    <a:ext uri="{9D8B030D-6E8A-4147-A177-3AD203B41FA5}">
                      <a16:colId xmlns:a16="http://schemas.microsoft.com/office/drawing/2014/main" val="2908035690"/>
                    </a:ext>
                  </a:extLst>
                </a:gridCol>
              </a:tblGrid>
              <a:tr h="282644">
                <a:tc>
                  <a:txBody>
                    <a:bodyPr/>
                    <a:lstStyle/>
                    <a:p>
                      <a:r>
                        <a:rPr lang="en-US" sz="1400" dirty="0" err="1"/>
                        <a:t>Zakon</a:t>
                      </a:r>
                      <a:r>
                        <a:rPr lang="en-US" sz="1400" dirty="0"/>
                        <a:t> o </a:t>
                      </a:r>
                      <a:r>
                        <a:rPr lang="en-US" sz="1400" dirty="0" err="1"/>
                        <a:t>javno-privatnom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partnerstvu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koncesijama</a:t>
                      </a:r>
                      <a:r>
                        <a:rPr lang="en-US" sz="1400" dirty="0"/>
                        <a:t> („</a:t>
                      </a:r>
                      <a:r>
                        <a:rPr lang="en-US" sz="1400" dirty="0" err="1"/>
                        <a:t>Službeni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glasnik</a:t>
                      </a:r>
                      <a:r>
                        <a:rPr lang="en-US" sz="1400" dirty="0"/>
                        <a:t> </a:t>
                      </a:r>
                      <a:r>
                        <a:rPr lang="sr-Latn-RS" sz="1400" dirty="0"/>
                        <a:t>RS</a:t>
                      </a:r>
                      <a:r>
                        <a:rPr lang="en-US" sz="1400" dirty="0"/>
                        <a:t>“ </a:t>
                      </a:r>
                      <a:r>
                        <a:rPr lang="en-US" sz="1400" dirty="0" err="1"/>
                        <a:t>br</a:t>
                      </a:r>
                      <a:r>
                        <a:rPr lang="sr-Latn-RS" sz="1400" dirty="0"/>
                        <a:t>.</a:t>
                      </a:r>
                      <a:r>
                        <a:rPr lang="en-US" sz="1400" dirty="0"/>
                        <a:t> 88/2011,</a:t>
                      </a:r>
                      <a:r>
                        <a:rPr lang="sr-Latn-RS" sz="1400" dirty="0"/>
                        <a:t> </a:t>
                      </a:r>
                      <a:r>
                        <a:rPr lang="en-US" sz="1400" dirty="0"/>
                        <a:t>15/2016 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dirty="0"/>
                        <a:t> 104/2016),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34526688"/>
                  </a:ext>
                </a:extLst>
              </a:tr>
            </a:tbl>
          </a:graphicData>
        </a:graphic>
      </p:graphicFrame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3378BEA-4CD9-4B9E-A352-CBB7B6D4F1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70068"/>
            <a:ext cx="3962400" cy="216861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0636F47-288D-4709-A10B-8DAE663C8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614182"/>
              </p:ext>
            </p:extLst>
          </p:nvPr>
        </p:nvGraphicFramePr>
        <p:xfrm>
          <a:off x="381000" y="1570068"/>
          <a:ext cx="3962399" cy="216861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962399">
                  <a:extLst>
                    <a:ext uri="{9D8B030D-6E8A-4147-A177-3AD203B41FA5}">
                      <a16:colId xmlns:a16="http://schemas.microsoft.com/office/drawing/2014/main" val="3441566807"/>
                    </a:ext>
                  </a:extLst>
                </a:gridCol>
              </a:tblGrid>
              <a:tr h="2168610">
                <a:tc>
                  <a:txBody>
                    <a:bodyPr/>
                    <a:lstStyle/>
                    <a:p>
                      <a:pPr marL="285750" indent="-285750" algn="just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sr-Latn-RS" sz="1300" dirty="0"/>
                        <a:t>P</a:t>
                      </a:r>
                      <a:r>
                        <a:rPr lang="en-US" sz="1300" dirty="0" err="1"/>
                        <a:t>ropisuje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načelo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zaštite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životne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sredine</a:t>
                      </a:r>
                      <a:r>
                        <a:rPr lang="en-US" sz="1300" dirty="0"/>
                        <a:t>, </a:t>
                      </a:r>
                      <a:r>
                        <a:rPr lang="en-US" sz="1300" dirty="0" err="1"/>
                        <a:t>kao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i</a:t>
                      </a:r>
                      <a:r>
                        <a:rPr lang="en-US" sz="1300" dirty="0"/>
                        <a:t> da </a:t>
                      </a:r>
                      <a:r>
                        <a:rPr lang="en-US" sz="1300" dirty="0" err="1"/>
                        <a:t>predlog</a:t>
                      </a:r>
                      <a:r>
                        <a:rPr lang="en-US" sz="1300" dirty="0"/>
                        <a:t> za </a:t>
                      </a:r>
                      <a:r>
                        <a:rPr lang="en-US" sz="1300" dirty="0" err="1"/>
                        <a:t>donošenje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koncesionog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akta</a:t>
                      </a:r>
                      <a:r>
                        <a:rPr lang="en-US" sz="1300" dirty="0"/>
                        <a:t> (koji </a:t>
                      </a:r>
                      <a:r>
                        <a:rPr lang="en-US" sz="1300" dirty="0" err="1"/>
                        <a:t>priprema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nadležno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javno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telo</a:t>
                      </a:r>
                      <a:r>
                        <a:rPr lang="en-US" sz="1300" dirty="0"/>
                        <a:t>) </a:t>
                      </a:r>
                      <a:r>
                        <a:rPr lang="en-US" sz="1300" dirty="0" err="1"/>
                        <a:t>obavezno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sadrži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podatke</a:t>
                      </a:r>
                      <a:r>
                        <a:rPr lang="en-US" sz="1300" dirty="0"/>
                        <a:t> o </a:t>
                      </a:r>
                      <a:r>
                        <a:rPr lang="en-US" sz="1300" dirty="0" err="1"/>
                        <a:t>uticaju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koncesione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delatnosti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životnu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sredinu</a:t>
                      </a:r>
                      <a:r>
                        <a:rPr lang="en-US" sz="1300" dirty="0"/>
                        <a:t>;</a:t>
                      </a:r>
                      <a:endParaRPr lang="sr-Latn-RS" sz="1300" dirty="0"/>
                    </a:p>
                    <a:p>
                      <a:pPr marL="285750" indent="-285750" algn="just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sr-Latn-RS" sz="1300" dirty="0"/>
                        <a:t>Propisuje </a:t>
                      </a:r>
                      <a:r>
                        <a:rPr lang="en-US" sz="1300" dirty="0"/>
                        <a:t>da </a:t>
                      </a:r>
                      <a:r>
                        <a:rPr lang="en-US" sz="1300" dirty="0" err="1"/>
                        <a:t>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kod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koncesije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javni</a:t>
                      </a:r>
                      <a:r>
                        <a:rPr lang="en-US" sz="1300" dirty="0"/>
                        <a:t> partner </a:t>
                      </a:r>
                      <a:r>
                        <a:rPr lang="en-US" sz="1300" dirty="0" err="1"/>
                        <a:t>može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privatnom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partneru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oduzeti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prava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ustanovljena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javnim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ugovorom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ako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privatni</a:t>
                      </a:r>
                      <a:r>
                        <a:rPr lang="en-US" sz="1300" dirty="0"/>
                        <a:t> partner </a:t>
                      </a:r>
                      <a:r>
                        <a:rPr lang="en-US" sz="1300" dirty="0" err="1"/>
                        <a:t>obavljanjem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koncesione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delatnosti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ugrožava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životnu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sredinu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zdravlje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ljudi</a:t>
                      </a:r>
                      <a:endParaRPr lang="en-US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72320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150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025874"/>
            <a:ext cx="1464945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300" y="406479"/>
            <a:ext cx="1574483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usaid logo srbij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29602" r="43737" b="35194"/>
          <a:stretch/>
        </p:blipFill>
        <p:spPr bwMode="auto">
          <a:xfrm>
            <a:off x="1428750" y="342900"/>
            <a:ext cx="1864995" cy="675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C:\Users\Aleksandra\Documents\My documents\PPD\PARTNERSKE ORGANIZACIJE\Udruzenje ponudjaca za JN\logo-r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68" y="3923004"/>
            <a:ext cx="143614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B2FF396C-248E-4F2B-95D5-34D326901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986016"/>
              </p:ext>
            </p:extLst>
          </p:nvPr>
        </p:nvGraphicFramePr>
        <p:xfrm>
          <a:off x="457200" y="1018699"/>
          <a:ext cx="8077200" cy="4953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368653222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400" dirty="0" err="1"/>
                        <a:t>Akcioni</a:t>
                      </a:r>
                      <a:r>
                        <a:rPr lang="en-US" sz="1400" dirty="0"/>
                        <a:t> plan za 2021. </a:t>
                      </a:r>
                      <a:r>
                        <a:rPr lang="en-US" sz="1400" dirty="0" err="1"/>
                        <a:t>godinu</a:t>
                      </a:r>
                      <a:r>
                        <a:rPr lang="en-US" sz="1400" dirty="0"/>
                        <a:t> za </a:t>
                      </a:r>
                      <a:r>
                        <a:rPr lang="en-US" sz="1400" dirty="0" err="1"/>
                        <a:t>sprovođenje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Programa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razvoja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javnih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nabavki</a:t>
                      </a:r>
                      <a:r>
                        <a:rPr lang="en-US" sz="1400" dirty="0"/>
                        <a:t> u </a:t>
                      </a:r>
                      <a:r>
                        <a:rPr lang="en-US" sz="1400" dirty="0" err="1"/>
                        <a:t>Republici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Srbiji</a:t>
                      </a:r>
                      <a:r>
                        <a:rPr lang="en-US" sz="1400" dirty="0"/>
                        <a:t> za period 2019-2023 („Sl. </a:t>
                      </a:r>
                      <a:r>
                        <a:rPr lang="en-US" sz="1400" dirty="0" err="1"/>
                        <a:t>glasnik</a:t>
                      </a:r>
                      <a:r>
                        <a:rPr lang="en-US" sz="1400" dirty="0"/>
                        <a:t> RS“, </a:t>
                      </a:r>
                      <a:r>
                        <a:rPr lang="en-US" sz="1400" dirty="0" err="1"/>
                        <a:t>broj</a:t>
                      </a:r>
                      <a:r>
                        <a:rPr lang="en-US" sz="1400" dirty="0"/>
                        <a:t> 46/2021).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138947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B595F2-264B-4956-ACC4-F0B18B164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389686"/>
              </p:ext>
            </p:extLst>
          </p:nvPr>
        </p:nvGraphicFramePr>
        <p:xfrm>
          <a:off x="1028700" y="1644037"/>
          <a:ext cx="7086600" cy="227896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086600">
                  <a:extLst>
                    <a:ext uri="{9D8B030D-6E8A-4147-A177-3AD203B41FA5}">
                      <a16:colId xmlns:a16="http://schemas.microsoft.com/office/drawing/2014/main" val="2170471239"/>
                    </a:ext>
                  </a:extLst>
                </a:gridCol>
              </a:tblGrid>
              <a:tr h="2278967">
                <a:tc>
                  <a:txBody>
                    <a:bodyPr/>
                    <a:lstStyle/>
                    <a:p>
                      <a:pPr algn="just"/>
                      <a:r>
                        <a:rPr lang="sr-Latn-RS" sz="1300" dirty="0"/>
                        <a:t>U okviru Akcionog plana u pogledu zelenih javnih nabavki predviđeno je sledeće: </a:t>
                      </a:r>
                    </a:p>
                    <a:p>
                      <a:pPr algn="just"/>
                      <a:endParaRPr lang="sr-Latn-RS" sz="1300" dirty="0"/>
                    </a:p>
                    <a:p>
                      <a:pPr algn="just"/>
                      <a:r>
                        <a:rPr lang="en-US" sz="1300" dirty="0" err="1"/>
                        <a:t>Četvrti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poseban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cilj</a:t>
                      </a:r>
                      <a:r>
                        <a:rPr lang="en-US" sz="1300" dirty="0"/>
                        <a:t> je </a:t>
                      </a:r>
                      <a:r>
                        <a:rPr lang="en-US" sz="1300" dirty="0" err="1"/>
                        <a:t>Promovisanje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podsticanje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ekološkog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socijalnog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aspekta</a:t>
                      </a:r>
                      <a:r>
                        <a:rPr lang="en-US" sz="1300" dirty="0"/>
                        <a:t> u </a:t>
                      </a:r>
                      <a:r>
                        <a:rPr lang="en-US" sz="1300" dirty="0" err="1"/>
                        <a:t>javnim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nabavkama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inovacijama</a:t>
                      </a:r>
                      <a:r>
                        <a:rPr lang="en-US" sz="1300" dirty="0"/>
                        <a:t> u </a:t>
                      </a:r>
                      <a:r>
                        <a:rPr lang="en-US" sz="1300" dirty="0" err="1"/>
                        <a:t>okviru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kojeg</a:t>
                      </a:r>
                      <a:r>
                        <a:rPr lang="en-US" sz="1300" dirty="0"/>
                        <a:t> je </a:t>
                      </a:r>
                      <a:r>
                        <a:rPr lang="en-US" sz="1300" dirty="0" err="1"/>
                        <a:t>cilj</a:t>
                      </a:r>
                      <a:r>
                        <a:rPr lang="en-US" sz="1300" dirty="0"/>
                        <a:t> da </a:t>
                      </a:r>
                      <a:r>
                        <a:rPr lang="en-US" sz="1300" dirty="0" err="1"/>
                        <a:t>broj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sprovedenih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javnih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nabavki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primenom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ekoloških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kriterijuma</a:t>
                      </a:r>
                      <a:r>
                        <a:rPr lang="en-US" sz="1300" dirty="0"/>
                        <a:t> u 2021. </a:t>
                      </a:r>
                      <a:r>
                        <a:rPr lang="en-US" sz="1300" dirty="0" err="1"/>
                        <a:t>godini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bude</a:t>
                      </a:r>
                      <a:r>
                        <a:rPr lang="en-US" sz="1300" dirty="0"/>
                        <a:t> 3, </a:t>
                      </a:r>
                      <a:r>
                        <a:rPr lang="en-US" sz="1300" dirty="0" err="1"/>
                        <a:t>pošto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nema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podataka</a:t>
                      </a:r>
                      <a:r>
                        <a:rPr lang="en-US" sz="1300" dirty="0"/>
                        <a:t> za 2020. </a:t>
                      </a:r>
                      <a:r>
                        <a:rPr lang="en-US" sz="1300" dirty="0" err="1"/>
                        <a:t>godinu</a:t>
                      </a:r>
                      <a:r>
                        <a:rPr lang="en-US" sz="1300" dirty="0"/>
                        <a:t>.</a:t>
                      </a:r>
                      <a:endParaRPr lang="sr-Latn-RS" sz="1300" dirty="0"/>
                    </a:p>
                    <a:p>
                      <a:pPr algn="just"/>
                      <a:endParaRPr lang="sr-Latn-RS" sz="1300" dirty="0"/>
                    </a:p>
                    <a:p>
                      <a:pPr algn="just"/>
                      <a:r>
                        <a:rPr lang="en-US" sz="1300" dirty="0" err="1"/>
                        <a:t>Četvrta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mera</a:t>
                      </a:r>
                      <a:r>
                        <a:rPr lang="en-US" sz="1300" dirty="0"/>
                        <a:t> – </a:t>
                      </a:r>
                      <a:r>
                        <a:rPr lang="en-US" sz="1300" dirty="0" err="1"/>
                        <a:t>jačanje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administrativnih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kapaciteta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edukacija</a:t>
                      </a:r>
                      <a:r>
                        <a:rPr lang="en-US" sz="1300" dirty="0"/>
                        <a:t> u </a:t>
                      </a:r>
                      <a:r>
                        <a:rPr lang="en-US" sz="1300" dirty="0" err="1"/>
                        <a:t>okviru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koje</a:t>
                      </a:r>
                      <a:r>
                        <a:rPr lang="en-US" sz="1300" dirty="0"/>
                        <a:t> je </a:t>
                      </a:r>
                      <a:r>
                        <a:rPr lang="en-US" sz="1300" dirty="0" err="1"/>
                        <a:t>planirana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izrada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promocija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Smernica</a:t>
                      </a:r>
                      <a:r>
                        <a:rPr lang="en-US" sz="1300" dirty="0"/>
                        <a:t> za </a:t>
                      </a:r>
                      <a:r>
                        <a:rPr lang="en-US" sz="1300" dirty="0" err="1"/>
                        <a:t>partnerstvo</a:t>
                      </a:r>
                      <a:r>
                        <a:rPr lang="en-US" sz="1300" dirty="0"/>
                        <a:t> za </a:t>
                      </a:r>
                      <a:r>
                        <a:rPr lang="en-US" sz="1300" dirty="0" err="1"/>
                        <a:t>inovacije</a:t>
                      </a:r>
                      <a:r>
                        <a:rPr lang="en-US" sz="1300" dirty="0"/>
                        <a:t>, </a:t>
                      </a:r>
                      <a:r>
                        <a:rPr lang="en-US" sz="1300" dirty="0" err="1"/>
                        <a:t>kao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promocija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zelenih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javnih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nabavki</a:t>
                      </a:r>
                      <a:r>
                        <a:rPr lang="en-US" sz="1300" dirty="0"/>
                        <a:t>. </a:t>
                      </a:r>
                      <a:r>
                        <a:rPr lang="en-US" sz="1300" dirty="0" err="1"/>
                        <a:t>Rok</a:t>
                      </a:r>
                      <a:r>
                        <a:rPr lang="en-US" sz="1300" dirty="0"/>
                        <a:t> za </a:t>
                      </a:r>
                      <a:r>
                        <a:rPr lang="en-US" sz="1300" dirty="0" err="1"/>
                        <a:t>sprovođenje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ove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dve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aktivnosti</a:t>
                      </a:r>
                      <a:r>
                        <a:rPr lang="en-US" sz="1300" dirty="0"/>
                        <a:t> je </a:t>
                      </a:r>
                      <a:r>
                        <a:rPr lang="en-US" sz="1300" dirty="0" err="1"/>
                        <a:t>četvrti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kvartal</a:t>
                      </a:r>
                      <a:r>
                        <a:rPr lang="en-US" sz="1300" dirty="0"/>
                        <a:t> 2021. </a:t>
                      </a:r>
                      <a:r>
                        <a:rPr lang="en-US" sz="1300" dirty="0" err="1"/>
                        <a:t>godine</a:t>
                      </a:r>
                      <a:r>
                        <a:rPr lang="en-US" sz="1300" dirty="0"/>
                        <a:t>. Pored toga </a:t>
                      </a:r>
                      <a:r>
                        <a:rPr lang="en-US" sz="1300" dirty="0" err="1"/>
                        <a:t>planiran</a:t>
                      </a:r>
                      <a:r>
                        <a:rPr lang="en-US" sz="1300" dirty="0"/>
                        <a:t> je </a:t>
                      </a:r>
                      <a:r>
                        <a:rPr lang="en-US" sz="1300" dirty="0" err="1"/>
                        <a:t>kontinuirao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organizovanje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obuka</a:t>
                      </a:r>
                      <a:r>
                        <a:rPr lang="en-US" sz="1300" dirty="0"/>
                        <a:t> za </a:t>
                      </a:r>
                      <a:r>
                        <a:rPr lang="en-US" sz="1300" dirty="0" err="1"/>
                        <a:t>naručioce</a:t>
                      </a:r>
                      <a:r>
                        <a:rPr lang="en-US" sz="1300" dirty="0"/>
                        <a:t>, </a:t>
                      </a:r>
                      <a:r>
                        <a:rPr lang="en-US" sz="1300" dirty="0" err="1"/>
                        <a:t>ponuđače</a:t>
                      </a:r>
                      <a:r>
                        <a:rPr lang="en-US" sz="1300" dirty="0"/>
                        <a:t>, </a:t>
                      </a:r>
                      <a:r>
                        <a:rPr lang="en-US" sz="1300" dirty="0" err="1"/>
                        <a:t>mikro</a:t>
                      </a:r>
                      <a:r>
                        <a:rPr lang="en-US" sz="1300" dirty="0"/>
                        <a:t>, mala </a:t>
                      </a:r>
                      <a:r>
                        <a:rPr lang="en-US" sz="1300" dirty="0" err="1"/>
                        <a:t>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srednja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preduzeća</a:t>
                      </a:r>
                      <a:r>
                        <a:rPr lang="en-US" sz="1300" dirty="0"/>
                        <a:t>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2100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505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9385" y="4231614"/>
            <a:ext cx="1464945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300" y="406479"/>
            <a:ext cx="1574483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usaid logo srbij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29602" r="43737" b="35194"/>
          <a:stretch/>
        </p:blipFill>
        <p:spPr bwMode="auto">
          <a:xfrm>
            <a:off x="1428750" y="342900"/>
            <a:ext cx="1864995" cy="675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C:\Users\Aleksandra\Documents\My documents\PPD\PARTNERSKE ORGANIZACIJE\Udruzenje ponudjaca za JN\logo-r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68" y="4128744"/>
            <a:ext cx="143614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710E5-2920-46CF-B651-501C7F2D2C8D}"/>
              </a:ext>
            </a:extLst>
          </p:cNvPr>
          <p:cNvSpPr txBox="1"/>
          <p:nvPr/>
        </p:nvSpPr>
        <p:spPr>
          <a:xfrm>
            <a:off x="2204896" y="965520"/>
            <a:ext cx="4743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  <a:spcAft>
                <a:spcPts val="900"/>
              </a:spcAft>
            </a:pPr>
            <a:r>
              <a:rPr lang="sr-Latn-RS" sz="3000" b="1" dirty="0">
                <a:solidFill>
                  <a:srgbClr val="92D050"/>
                </a:solidFill>
                <a:latin typeface="Candara" panose="020E0502030303020204" pitchFamily="34" charset="0"/>
              </a:rPr>
              <a:t>III deo: EU praksa</a:t>
            </a:r>
            <a:endParaRPr lang="en-US" sz="3000" b="1" dirty="0">
              <a:solidFill>
                <a:srgbClr val="92D050"/>
              </a:solidFill>
              <a:latin typeface="Candara" panose="020E0502030303020204" pitchFamily="34" charset="0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98EA349-1EF7-4F05-A0D9-FB48EB5834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7"/>
          <a:stretch/>
        </p:blipFill>
        <p:spPr>
          <a:xfrm>
            <a:off x="2076785" y="1519518"/>
            <a:ext cx="4871561" cy="259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93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025874"/>
            <a:ext cx="1464945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300" y="406479"/>
            <a:ext cx="1574483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usaid logo srbij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29602" r="43737" b="35194"/>
          <a:stretch/>
        </p:blipFill>
        <p:spPr bwMode="auto">
          <a:xfrm>
            <a:off x="1428750" y="342900"/>
            <a:ext cx="1864995" cy="675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C:\Users\Aleksandra\Documents\My documents\PPD\PARTNERSKE ORGANIZACIJE\Udruzenje ponudjaca za JN\logo-r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68" y="3923004"/>
            <a:ext cx="143614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4B849A1B-042C-423E-9C38-A105CE2110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0" b="50000"/>
          <a:stretch/>
        </p:blipFill>
        <p:spPr>
          <a:xfrm>
            <a:off x="1100503" y="955119"/>
            <a:ext cx="6732714" cy="1343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A26DDD-486C-435E-9308-34FF1EA3A806}"/>
              </a:ext>
            </a:extLst>
          </p:cNvPr>
          <p:cNvSpPr txBox="1"/>
          <p:nvPr/>
        </p:nvSpPr>
        <p:spPr>
          <a:xfrm>
            <a:off x="2640258" y="1676611"/>
            <a:ext cx="37719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75" b="1" dirty="0">
                <a:solidFill>
                  <a:schemeClr val="bg1"/>
                </a:solidFill>
              </a:rPr>
              <a:t>ZAKONODAVSTVO EVROPSKE UNIJE</a:t>
            </a:r>
            <a:endParaRPr lang="en-US" sz="1875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4E1D7D9-5FD1-4032-B291-6F7C5939D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504797"/>
              </p:ext>
            </p:extLst>
          </p:nvPr>
        </p:nvGraphicFramePr>
        <p:xfrm>
          <a:off x="4666592" y="2346025"/>
          <a:ext cx="3144791" cy="157697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144791">
                  <a:extLst>
                    <a:ext uri="{9D8B030D-6E8A-4147-A177-3AD203B41FA5}">
                      <a16:colId xmlns:a16="http://schemas.microsoft.com/office/drawing/2014/main" val="3062087342"/>
                    </a:ext>
                  </a:extLst>
                </a:gridCol>
              </a:tblGrid>
              <a:tr h="1576979"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/>
                        <a:t>Okvirna politika:</a:t>
                      </a:r>
                    </a:p>
                    <a:p>
                      <a:pPr marL="285750" indent="-285750" algn="l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sr-Latn-RS" sz="1200" dirty="0"/>
                        <a:t>„Public procurement for a better environment“;</a:t>
                      </a:r>
                    </a:p>
                    <a:p>
                      <a:pPr marL="285750" indent="-285750" algn="l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sr-Latn-RS" sz="1200" dirty="0"/>
                        <a:t>Strateška politika EU (The European Green Deal, </a:t>
                      </a:r>
                      <a:r>
                        <a:rPr lang="en-US" sz="1200" dirty="0"/>
                        <a:t>The 2030 Agenda – Sustainable Development Goals</a:t>
                      </a:r>
                      <a:r>
                        <a:rPr lang="sr-Latn-RS" sz="1200" dirty="0"/>
                        <a:t>...)</a:t>
                      </a:r>
                      <a:endParaRPr lang="en-US" sz="1200" dirty="0"/>
                    </a:p>
                    <a:p>
                      <a:pPr marL="285750" indent="-285750" algn="l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Ø"/>
                      </a:pPr>
                      <a:endParaRPr lang="sr-Latn-RS" sz="1200" dirty="0"/>
                    </a:p>
                    <a:p>
                      <a:pPr marL="285750" indent="-285750" algn="l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Ø"/>
                      </a:pPr>
                      <a:endParaRPr lang="sr-Latn-R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23114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E995BC4-6D37-4BBF-B861-D5D7F9CA8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369153"/>
              </p:ext>
            </p:extLst>
          </p:nvPr>
        </p:nvGraphicFramePr>
        <p:xfrm>
          <a:off x="1100502" y="2347130"/>
          <a:ext cx="3376908" cy="158063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376908">
                  <a:extLst>
                    <a:ext uri="{9D8B030D-6E8A-4147-A177-3AD203B41FA5}">
                      <a16:colId xmlns:a16="http://schemas.microsoft.com/office/drawing/2014/main" val="3698816150"/>
                    </a:ext>
                  </a:extLst>
                </a:gridCol>
              </a:tblGrid>
              <a:tr h="1580633"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/>
                        <a:t>Pravni okvir: </a:t>
                      </a:r>
                    </a:p>
                    <a:p>
                      <a:pPr marL="285750" indent="-285750" algn="l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200" b="0" dirty="0" err="1"/>
                        <a:t>Direktiva</a:t>
                      </a:r>
                      <a:r>
                        <a:rPr lang="en-US" sz="1200" b="0" dirty="0"/>
                        <a:t> o </a:t>
                      </a:r>
                      <a:r>
                        <a:rPr lang="en-US" sz="1200" b="0" dirty="0" err="1"/>
                        <a:t>nabavkama</a:t>
                      </a:r>
                      <a:r>
                        <a:rPr lang="en-US" sz="1200" b="0" dirty="0"/>
                        <a:t> (2014/24/ EU </a:t>
                      </a:r>
                      <a:r>
                        <a:rPr lang="en-US" sz="1200" b="0" dirty="0" err="1"/>
                        <a:t>i</a:t>
                      </a:r>
                      <a:r>
                        <a:rPr lang="en-US" sz="1200" b="0" dirty="0"/>
                        <a:t> 2014/25/EU);</a:t>
                      </a:r>
                      <a:endParaRPr lang="sr-Latn-RS" sz="1200" b="0" dirty="0"/>
                    </a:p>
                    <a:p>
                      <a:pPr marL="285750" indent="-285750" algn="l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200" b="0" dirty="0" err="1"/>
                        <a:t>Ugovori</a:t>
                      </a:r>
                      <a:r>
                        <a:rPr lang="en-US" sz="1200" b="0" dirty="0"/>
                        <a:t> (</a:t>
                      </a:r>
                      <a:r>
                        <a:rPr lang="en-US" sz="1200" b="0" dirty="0" err="1"/>
                        <a:t>Ugovor</a:t>
                      </a:r>
                      <a:r>
                        <a:rPr lang="en-US" sz="1200" b="0" dirty="0"/>
                        <a:t> o </a:t>
                      </a:r>
                      <a:r>
                        <a:rPr lang="en-US" sz="1200" b="0" dirty="0" err="1"/>
                        <a:t>funkcionisanju</a:t>
                      </a:r>
                      <a:r>
                        <a:rPr lang="en-US" sz="1200" b="0" dirty="0"/>
                        <a:t> EU </a:t>
                      </a:r>
                      <a:r>
                        <a:rPr lang="en-US" sz="1200" b="0" dirty="0" err="1"/>
                        <a:t>i</a:t>
                      </a:r>
                      <a:r>
                        <a:rPr lang="en-US" sz="1200" b="0" dirty="0"/>
                        <a:t> </a:t>
                      </a:r>
                      <a:r>
                        <a:rPr lang="en-US" sz="1200" b="0" dirty="0" err="1"/>
                        <a:t>njenih</a:t>
                      </a:r>
                      <a:r>
                        <a:rPr lang="en-US" sz="1200" b="0" dirty="0"/>
                        <a:t> </a:t>
                      </a:r>
                      <a:r>
                        <a:rPr lang="en-US" sz="1200" b="0" dirty="0" err="1"/>
                        <a:t>prethodnika</a:t>
                      </a:r>
                      <a:r>
                        <a:rPr lang="en-US" sz="1200" b="0" dirty="0"/>
                        <a:t>);</a:t>
                      </a:r>
                      <a:endParaRPr lang="sr-Latn-RS" sz="1200" b="0" dirty="0"/>
                    </a:p>
                    <a:p>
                      <a:pPr marL="285750" indent="-285750" algn="l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200" b="0" dirty="0" err="1"/>
                        <a:t>Sudska</a:t>
                      </a:r>
                      <a:r>
                        <a:rPr lang="en-US" sz="1200" b="0" dirty="0"/>
                        <a:t> </a:t>
                      </a:r>
                      <a:r>
                        <a:rPr lang="en-US" sz="1200" b="0" dirty="0" err="1"/>
                        <a:t>praksa</a:t>
                      </a:r>
                      <a:r>
                        <a:rPr lang="en-US" sz="1200" b="0" dirty="0"/>
                        <a:t> </a:t>
                      </a:r>
                      <a:r>
                        <a:rPr lang="en-US" sz="1200" b="0" dirty="0" err="1"/>
                        <a:t>Evropskog</a:t>
                      </a:r>
                      <a:r>
                        <a:rPr lang="en-US" sz="1200" b="0" dirty="0"/>
                        <a:t> </a:t>
                      </a:r>
                      <a:r>
                        <a:rPr lang="en-US" sz="1200" b="0" dirty="0" err="1"/>
                        <a:t>suda</a:t>
                      </a:r>
                      <a:r>
                        <a:rPr lang="en-US" sz="1200" b="0" dirty="0"/>
                        <a:t> </a:t>
                      </a:r>
                      <a:r>
                        <a:rPr lang="en-US" sz="1200" b="0" dirty="0" err="1"/>
                        <a:t>pravde</a:t>
                      </a:r>
                      <a:r>
                        <a:rPr lang="en-US" sz="1200" b="0" dirty="0"/>
                        <a:t>;</a:t>
                      </a:r>
                      <a:endParaRPr lang="sr-Latn-RS" sz="1200" b="0" dirty="0"/>
                    </a:p>
                    <a:p>
                      <a:pPr marL="285750" indent="-285750" algn="l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200" b="0" dirty="0" err="1"/>
                        <a:t>Pravni</a:t>
                      </a:r>
                      <a:r>
                        <a:rPr lang="en-US" sz="1200" b="0" dirty="0"/>
                        <a:t> </a:t>
                      </a:r>
                      <a:r>
                        <a:rPr lang="en-US" sz="1200" b="0" dirty="0" err="1"/>
                        <a:t>akti</a:t>
                      </a:r>
                      <a:r>
                        <a:rPr lang="en-US" sz="1200" b="0" dirty="0"/>
                        <a:t> </a:t>
                      </a:r>
                      <a:r>
                        <a:rPr lang="en-US" sz="1200" b="0" dirty="0" err="1"/>
                        <a:t>srodnih</a:t>
                      </a:r>
                      <a:r>
                        <a:rPr lang="en-US" sz="1200" b="0" dirty="0"/>
                        <a:t> </a:t>
                      </a:r>
                      <a:r>
                        <a:rPr lang="en-US" sz="1200" b="0" dirty="0" err="1"/>
                        <a:t>područja</a:t>
                      </a:r>
                      <a:r>
                        <a:rPr lang="en-US" sz="1200" b="0" dirty="0"/>
                        <a:t> koji se </a:t>
                      </a:r>
                      <a:r>
                        <a:rPr lang="en-US" sz="1200" b="0" dirty="0" err="1"/>
                        <a:t>primenjuju</a:t>
                      </a:r>
                      <a:r>
                        <a:rPr lang="en-US" sz="1200" b="0" dirty="0"/>
                        <a:t> </a:t>
                      </a:r>
                      <a:r>
                        <a:rPr lang="en-US" sz="1200" b="0" dirty="0" err="1"/>
                        <a:t>na</a:t>
                      </a:r>
                      <a:r>
                        <a:rPr lang="en-US" sz="1200" b="0" dirty="0"/>
                        <a:t> </a:t>
                      </a:r>
                      <a:r>
                        <a:rPr lang="en-US" sz="1200" b="0" dirty="0" err="1"/>
                        <a:t>postupke</a:t>
                      </a:r>
                      <a:r>
                        <a:rPr lang="en-US" sz="1200" b="0" dirty="0"/>
                        <a:t> </a:t>
                      </a:r>
                      <a:r>
                        <a:rPr lang="en-US" sz="1200" b="0" dirty="0" err="1"/>
                        <a:t>javnih</a:t>
                      </a:r>
                      <a:r>
                        <a:rPr lang="en-US" sz="1200" b="0" dirty="0"/>
                        <a:t> </a:t>
                      </a:r>
                      <a:r>
                        <a:rPr lang="en-US" sz="1200" b="0" dirty="0" err="1"/>
                        <a:t>nabavki</a:t>
                      </a:r>
                      <a:r>
                        <a:rPr lang="en-US" sz="1200" b="0" dirty="0"/>
                        <a:t>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02797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160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025874"/>
            <a:ext cx="1464945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300" y="406479"/>
            <a:ext cx="1574483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usaid logo srbij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29602" r="43737" b="35194"/>
          <a:stretch/>
        </p:blipFill>
        <p:spPr bwMode="auto">
          <a:xfrm>
            <a:off x="1428750" y="342900"/>
            <a:ext cx="1864995" cy="675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C:\Users\Aleksandra\Documents\My documents\PPD\PARTNERSKE ORGANIZACIJE\Udruzenje ponudjaca za JN\logo-r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68" y="3923004"/>
            <a:ext cx="143614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E183B19-E7AB-4A3E-989A-5D8F2B283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516535"/>
              </p:ext>
            </p:extLst>
          </p:nvPr>
        </p:nvGraphicFramePr>
        <p:xfrm>
          <a:off x="838200" y="1033977"/>
          <a:ext cx="7162799" cy="102342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162799">
                  <a:extLst>
                    <a:ext uri="{9D8B030D-6E8A-4147-A177-3AD203B41FA5}">
                      <a16:colId xmlns:a16="http://schemas.microsoft.com/office/drawing/2014/main" val="2989273111"/>
                    </a:ext>
                  </a:extLst>
                </a:gridCol>
              </a:tblGrid>
              <a:tr h="1023424">
                <a:tc>
                  <a:txBody>
                    <a:bodyPr/>
                    <a:lstStyle/>
                    <a:p>
                      <a:pPr algn="just"/>
                      <a:r>
                        <a:rPr lang="en-US" sz="1300" dirty="0" err="1"/>
                        <a:t>Prema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definiciji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Evropske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komisije</a:t>
                      </a:r>
                      <a:r>
                        <a:rPr lang="en-US" sz="1300" dirty="0"/>
                        <a:t>, </a:t>
                      </a:r>
                      <a:r>
                        <a:rPr lang="en-US" sz="1300" dirty="0" err="1"/>
                        <a:t>zelene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javne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nabavke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predstavljaju</a:t>
                      </a:r>
                      <a:r>
                        <a:rPr lang="en-US" sz="1300" dirty="0"/>
                        <a:t> </a:t>
                      </a:r>
                      <a:r>
                        <a:rPr lang="en-US" sz="1300" b="1" dirty="0"/>
                        <a:t>„</a:t>
                      </a:r>
                      <a:r>
                        <a:rPr lang="en-US" sz="1300" b="1" dirty="0" err="1"/>
                        <a:t>proces</a:t>
                      </a:r>
                      <a:r>
                        <a:rPr lang="en-US" sz="1300" b="1" dirty="0"/>
                        <a:t> u </a:t>
                      </a:r>
                      <a:r>
                        <a:rPr lang="en-US" sz="1300" b="1" dirty="0" err="1"/>
                        <a:t>kojem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naručioci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kupuju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takva</a:t>
                      </a:r>
                      <a:r>
                        <a:rPr lang="en-US" sz="1300" b="1" dirty="0"/>
                        <a:t> dobra, </a:t>
                      </a:r>
                      <a:r>
                        <a:rPr lang="en-US" sz="1300" b="1" dirty="0" err="1"/>
                        <a:t>usluge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i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radove</a:t>
                      </a:r>
                      <a:r>
                        <a:rPr lang="en-US" sz="1300" b="1" dirty="0"/>
                        <a:t> koji </a:t>
                      </a:r>
                      <a:r>
                        <a:rPr lang="en-US" sz="1300" b="1" dirty="0" err="1"/>
                        <a:t>imaju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manji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negativni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uticaj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na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životnu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sredinu</a:t>
                      </a:r>
                      <a:r>
                        <a:rPr lang="en-US" sz="1300" b="1" dirty="0"/>
                        <a:t> u </a:t>
                      </a:r>
                      <a:r>
                        <a:rPr lang="en-US" sz="1300" b="1" dirty="0" err="1"/>
                        <a:t>celokupnom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životnom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ciklusu</a:t>
                      </a:r>
                      <a:r>
                        <a:rPr lang="en-US" sz="1300" b="1" dirty="0"/>
                        <a:t> u </a:t>
                      </a:r>
                      <a:r>
                        <a:rPr lang="en-US" sz="1300" b="1" dirty="0" err="1"/>
                        <a:t>odnosu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na</a:t>
                      </a:r>
                      <a:r>
                        <a:rPr lang="en-US" sz="1300" b="1" dirty="0"/>
                        <a:t> dobra </a:t>
                      </a:r>
                      <a:r>
                        <a:rPr lang="en-US" sz="1300" b="1" dirty="0" err="1"/>
                        <a:t>i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usluge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koje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bismo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inače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kupili</a:t>
                      </a:r>
                      <a:r>
                        <a:rPr lang="en-US" sz="1300" b="1" dirty="0"/>
                        <a:t>, a koji </a:t>
                      </a:r>
                      <a:r>
                        <a:rPr lang="en-US" sz="1300" b="1" dirty="0" err="1"/>
                        <a:t>imaju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iste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funkcije</a:t>
                      </a:r>
                      <a:r>
                        <a:rPr lang="en-US" sz="1300" b="1" dirty="0"/>
                        <a:t>.”</a:t>
                      </a:r>
                      <a:r>
                        <a:rPr lang="en-US" sz="13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8815478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CE06541-B643-41C6-8689-2F2214A1BB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0412" y="2434215"/>
            <a:ext cx="1243176" cy="6215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019118-03F8-4EA6-8FD7-3C88014634BA}"/>
              </a:ext>
            </a:extLst>
          </p:cNvPr>
          <p:cNvSpPr txBox="1"/>
          <p:nvPr/>
        </p:nvSpPr>
        <p:spPr>
          <a:xfrm>
            <a:off x="1428750" y="3234914"/>
            <a:ext cx="6343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dirty="0" err="1"/>
              <a:t>Uticaj</a:t>
            </a:r>
            <a:r>
              <a:rPr lang="en-US" sz="1300" dirty="0"/>
              <a:t> koji </a:t>
            </a:r>
            <a:r>
              <a:rPr lang="en-US" sz="1300" dirty="0" err="1"/>
              <a:t>javne</a:t>
            </a:r>
            <a:r>
              <a:rPr lang="en-US" sz="1300" dirty="0"/>
              <a:t> </a:t>
            </a:r>
            <a:r>
              <a:rPr lang="en-US" sz="1300" dirty="0" err="1"/>
              <a:t>nabavke</a:t>
            </a:r>
            <a:r>
              <a:rPr lang="en-US" sz="1300" dirty="0"/>
              <a:t> </a:t>
            </a:r>
            <a:r>
              <a:rPr lang="en-US" sz="1300" dirty="0" err="1"/>
              <a:t>imaju</a:t>
            </a:r>
            <a:r>
              <a:rPr lang="en-US" sz="1300" dirty="0"/>
              <a:t> </a:t>
            </a:r>
            <a:r>
              <a:rPr lang="en-US" sz="1300" dirty="0" err="1"/>
              <a:t>na</a:t>
            </a:r>
            <a:r>
              <a:rPr lang="en-US" sz="1300" dirty="0"/>
              <a:t> </a:t>
            </a:r>
            <a:r>
              <a:rPr lang="en-US" sz="1300" dirty="0" err="1"/>
              <a:t>životnu</a:t>
            </a:r>
            <a:r>
              <a:rPr lang="en-US" sz="1300" dirty="0"/>
              <a:t> </a:t>
            </a:r>
            <a:r>
              <a:rPr lang="en-US" sz="1300" dirty="0" err="1"/>
              <a:t>sredinu</a:t>
            </a:r>
            <a:r>
              <a:rPr lang="en-US" sz="1300" dirty="0"/>
              <a:t> </a:t>
            </a:r>
            <a:r>
              <a:rPr lang="en-US" sz="1300" dirty="0" err="1"/>
              <a:t>zavise</a:t>
            </a:r>
            <a:r>
              <a:rPr lang="en-US" sz="1300" dirty="0"/>
              <a:t> od </a:t>
            </a:r>
            <a:r>
              <a:rPr lang="en-US" sz="1300" dirty="0" err="1"/>
              <a:t>strukture</a:t>
            </a:r>
            <a:r>
              <a:rPr lang="en-US" sz="1300" dirty="0"/>
              <a:t>, </a:t>
            </a:r>
            <a:r>
              <a:rPr lang="en-US" sz="1300" dirty="0" err="1"/>
              <a:t>karakteristika</a:t>
            </a:r>
            <a:r>
              <a:rPr lang="en-US" sz="1300" dirty="0"/>
              <a:t>, </a:t>
            </a:r>
            <a:r>
              <a:rPr lang="en-US" sz="1300" dirty="0" err="1"/>
              <a:t>načina</a:t>
            </a:r>
            <a:r>
              <a:rPr lang="en-US" sz="1300" dirty="0"/>
              <a:t> </a:t>
            </a:r>
            <a:r>
              <a:rPr lang="en-US" sz="1300" dirty="0" err="1"/>
              <a:t>proizvodnje</a:t>
            </a:r>
            <a:r>
              <a:rPr lang="en-US" sz="1300" dirty="0"/>
              <a:t>, </a:t>
            </a:r>
            <a:r>
              <a:rPr lang="en-US" sz="1300" dirty="0" err="1"/>
              <a:t>isporuke</a:t>
            </a:r>
            <a:r>
              <a:rPr lang="en-US" sz="1300" dirty="0"/>
              <a:t>, </a:t>
            </a:r>
            <a:r>
              <a:rPr lang="en-US" sz="1300" dirty="0" err="1"/>
              <a:t>ugradnje</a:t>
            </a:r>
            <a:r>
              <a:rPr lang="en-US" sz="1300" dirty="0"/>
              <a:t>, </a:t>
            </a:r>
            <a:r>
              <a:rPr lang="en-US" sz="1300" dirty="0" err="1"/>
              <a:t>upotrebe</a:t>
            </a:r>
            <a:r>
              <a:rPr lang="en-US" sz="1300" dirty="0"/>
              <a:t>, </a:t>
            </a:r>
            <a:r>
              <a:rPr lang="en-US" sz="1300" dirty="0" err="1"/>
              <a:t>razgradnje</a:t>
            </a:r>
            <a:r>
              <a:rPr lang="en-US" sz="1300" dirty="0"/>
              <a:t>, </a:t>
            </a:r>
            <a:r>
              <a:rPr lang="en-US" sz="1300" dirty="0" err="1"/>
              <a:t>odnosno</a:t>
            </a:r>
            <a:r>
              <a:rPr lang="en-US" sz="1300" dirty="0"/>
              <a:t> </a:t>
            </a:r>
            <a:r>
              <a:rPr lang="en-US" sz="1300" dirty="0" err="1"/>
              <a:t>reciklaže</a:t>
            </a:r>
            <a:r>
              <a:rPr lang="en-US" sz="1300" dirty="0"/>
              <a:t> </a:t>
            </a:r>
            <a:r>
              <a:rPr lang="en-US" sz="1300" dirty="0" err="1"/>
              <a:t>dobara</a:t>
            </a:r>
            <a:r>
              <a:rPr lang="en-US" sz="1300" dirty="0"/>
              <a:t>, </a:t>
            </a:r>
            <a:r>
              <a:rPr lang="en-US" sz="1300" dirty="0" err="1"/>
              <a:t>usluga</a:t>
            </a:r>
            <a:r>
              <a:rPr lang="en-US" sz="1300" dirty="0"/>
              <a:t> </a:t>
            </a:r>
            <a:r>
              <a:rPr lang="en-US" sz="1300" dirty="0" err="1"/>
              <a:t>ili</a:t>
            </a:r>
            <a:r>
              <a:rPr lang="en-US" sz="1300" dirty="0"/>
              <a:t> </a:t>
            </a:r>
            <a:r>
              <a:rPr lang="en-US" sz="1300" dirty="0" err="1"/>
              <a:t>radova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međusobno</a:t>
            </a:r>
            <a:r>
              <a:rPr lang="en-US" sz="1300" dirty="0"/>
              <a:t> se </a:t>
            </a:r>
            <a:r>
              <a:rPr lang="en-US" sz="1300" dirty="0" err="1"/>
              <a:t>razlikuju</a:t>
            </a:r>
            <a:r>
              <a:rPr lang="en-US" sz="13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8551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025874"/>
            <a:ext cx="1464945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300" y="406479"/>
            <a:ext cx="1574483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usaid logo srbij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29602" r="43737" b="35194"/>
          <a:stretch/>
        </p:blipFill>
        <p:spPr bwMode="auto">
          <a:xfrm>
            <a:off x="1428750" y="342900"/>
            <a:ext cx="1864995" cy="675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C:\Users\Aleksandra\Documents\My documents\PPD\PARTNERSKE ORGANIZACIJE\Udruzenje ponudjaca za JN\logo-r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68" y="3923004"/>
            <a:ext cx="143614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422F74F-F71A-4EE1-820B-B07550727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729721"/>
              </p:ext>
            </p:extLst>
          </p:nvPr>
        </p:nvGraphicFramePr>
        <p:xfrm>
          <a:off x="685800" y="950669"/>
          <a:ext cx="7620000" cy="4648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620000">
                  <a:extLst>
                    <a:ext uri="{9D8B030D-6E8A-4147-A177-3AD203B41FA5}">
                      <a16:colId xmlns:a16="http://schemas.microsoft.com/office/drawing/2014/main" val="193998126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sr-Latn-RS" sz="1300" dirty="0"/>
                        <a:t>J</a:t>
                      </a:r>
                      <a:r>
                        <a:rPr lang="en-US" sz="1300" dirty="0" err="1"/>
                        <a:t>edinstveni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mehanizmi</a:t>
                      </a:r>
                      <a:r>
                        <a:rPr lang="en-US" sz="1300" dirty="0"/>
                        <a:t> u </a:t>
                      </a:r>
                      <a:r>
                        <a:rPr lang="en-US" sz="1300" dirty="0" err="1"/>
                        <a:t>cilju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smanjenja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negativnih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uticaja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životnu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sredinu</a:t>
                      </a:r>
                      <a:r>
                        <a:rPr lang="en-US" sz="1300" dirty="0"/>
                        <a:t> od </a:t>
                      </a:r>
                      <a:r>
                        <a:rPr lang="en-US" sz="1300" dirty="0" err="1"/>
                        <a:t>zelenih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javnih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nabavki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zahtevaju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sledeće</a:t>
                      </a:r>
                      <a:r>
                        <a:rPr lang="en-US" sz="1300" dirty="0"/>
                        <a:t>: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9648759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E8A2EBF-F5ED-47CC-8006-07096B1E6C20}"/>
              </a:ext>
            </a:extLst>
          </p:cNvPr>
          <p:cNvSpPr txBox="1"/>
          <p:nvPr/>
        </p:nvSpPr>
        <p:spPr>
          <a:xfrm>
            <a:off x="1139483" y="1474186"/>
            <a:ext cx="6865033" cy="249299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200" dirty="0" err="1"/>
              <a:t>Progresivnost</a:t>
            </a:r>
            <a:r>
              <a:rPr lang="en-US" sz="1200" dirty="0"/>
              <a:t> </a:t>
            </a:r>
            <a:r>
              <a:rPr lang="en-US" sz="1200" dirty="0" err="1"/>
              <a:t>energetske</a:t>
            </a:r>
            <a:r>
              <a:rPr lang="en-US" sz="1200" dirty="0"/>
              <a:t> </a:t>
            </a:r>
            <a:r>
              <a:rPr lang="en-US" sz="1200" dirty="0" err="1"/>
              <a:t>efikasnosti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proizvodnog</a:t>
            </a:r>
            <a:r>
              <a:rPr lang="en-US" sz="1200" dirty="0"/>
              <a:t> </a:t>
            </a:r>
            <a:r>
              <a:rPr lang="en-US" sz="1200" dirty="0" err="1"/>
              <a:t>procesa</a:t>
            </a:r>
            <a:r>
              <a:rPr lang="en-US" sz="1200" dirty="0"/>
              <a:t>;</a:t>
            </a:r>
            <a:endParaRPr lang="sr-Latn-RS" sz="1200" dirty="0"/>
          </a:p>
          <a:p>
            <a:pPr marL="214313" indent="-214313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200" dirty="0" err="1"/>
              <a:t>Metodološki</a:t>
            </a:r>
            <a:r>
              <a:rPr lang="en-US" sz="1200" dirty="0"/>
              <a:t> </a:t>
            </a:r>
            <a:r>
              <a:rPr lang="en-US" sz="1200" dirty="0" err="1"/>
              <a:t>pristup</a:t>
            </a:r>
            <a:r>
              <a:rPr lang="en-US" sz="1200" dirty="0"/>
              <a:t> Life Cycle Costing (LCC) – </a:t>
            </a:r>
            <a:r>
              <a:rPr lang="en-US" sz="1200" dirty="0" err="1"/>
              <a:t>i</a:t>
            </a:r>
            <a:r>
              <a:rPr lang="en-US" sz="1200" dirty="0"/>
              <a:t> ne </a:t>
            </a:r>
            <a:r>
              <a:rPr lang="en-US" sz="1200" dirty="0" err="1"/>
              <a:t>samo</a:t>
            </a:r>
            <a:r>
              <a:rPr lang="en-US" sz="1200" dirty="0"/>
              <a:t> </a:t>
            </a:r>
            <a:r>
              <a:rPr lang="en-US" sz="1200" dirty="0" err="1"/>
              <a:t>prodajnu</a:t>
            </a:r>
            <a:r>
              <a:rPr lang="en-US" sz="1200" dirty="0"/>
              <a:t> </a:t>
            </a:r>
            <a:r>
              <a:rPr lang="en-US" sz="1200" dirty="0" err="1"/>
              <a:t>cenu</a:t>
            </a:r>
            <a:r>
              <a:rPr lang="en-US" sz="1200" dirty="0"/>
              <a:t>, </a:t>
            </a:r>
            <a:r>
              <a:rPr lang="en-US" sz="1200" dirty="0" err="1"/>
              <a:t>već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procenu</a:t>
            </a:r>
            <a:r>
              <a:rPr lang="en-US" sz="1200" dirty="0"/>
              <a:t> </a:t>
            </a:r>
            <a:r>
              <a:rPr lang="en-US" sz="1200" dirty="0" err="1"/>
              <a:t>troškova</a:t>
            </a:r>
            <a:r>
              <a:rPr lang="en-US" sz="1200" dirty="0"/>
              <a:t> koji </a:t>
            </a:r>
            <a:r>
              <a:rPr lang="en-US" sz="1200" dirty="0" err="1"/>
              <a:t>nastaju</a:t>
            </a:r>
            <a:r>
              <a:rPr lang="en-US" sz="1200" dirty="0"/>
              <a:t> </a:t>
            </a:r>
            <a:r>
              <a:rPr lang="en-US" sz="1200" dirty="0" err="1"/>
              <a:t>pri</a:t>
            </a:r>
            <a:r>
              <a:rPr lang="en-US" sz="1200" dirty="0"/>
              <a:t> </a:t>
            </a:r>
            <a:r>
              <a:rPr lang="sr-Latn-RS" sz="1200" dirty="0"/>
              <a:t>u</a:t>
            </a:r>
            <a:r>
              <a:rPr lang="en-US" sz="1200" dirty="0" err="1"/>
              <a:t>potrebi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posle</a:t>
            </a:r>
            <a:r>
              <a:rPr lang="en-US" sz="1200" dirty="0"/>
              <a:t> </a:t>
            </a:r>
            <a:r>
              <a:rPr lang="en-US" sz="1200" dirty="0" err="1"/>
              <a:t>upotrebe</a:t>
            </a:r>
            <a:r>
              <a:rPr lang="en-US" sz="1200" dirty="0"/>
              <a:t> </a:t>
            </a:r>
            <a:r>
              <a:rPr lang="en-US" sz="1200" dirty="0" err="1"/>
              <a:t>proizvoda</a:t>
            </a:r>
            <a:r>
              <a:rPr lang="en-US" sz="1200" dirty="0"/>
              <a:t>;</a:t>
            </a:r>
            <a:endParaRPr lang="sr-Latn-RS" sz="1200" dirty="0"/>
          </a:p>
          <a:p>
            <a:pPr marL="214313" indent="-214313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200" dirty="0" err="1"/>
              <a:t>Upotreba</a:t>
            </a:r>
            <a:r>
              <a:rPr lang="en-US" sz="1200" dirty="0"/>
              <a:t> </a:t>
            </a:r>
            <a:r>
              <a:rPr lang="en-US" sz="1200" dirty="0" err="1"/>
              <a:t>obnovljivih</a:t>
            </a:r>
            <a:r>
              <a:rPr lang="en-US" sz="1200" dirty="0"/>
              <a:t> </a:t>
            </a:r>
            <a:r>
              <a:rPr lang="en-US" sz="1200" dirty="0" err="1"/>
              <a:t>izvora</a:t>
            </a:r>
            <a:r>
              <a:rPr lang="en-US" sz="1200" dirty="0"/>
              <a:t> </a:t>
            </a:r>
            <a:r>
              <a:rPr lang="en-US" sz="1200" dirty="0" err="1"/>
              <a:t>energije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energije</a:t>
            </a:r>
            <a:r>
              <a:rPr lang="en-US" sz="1200" dirty="0"/>
              <a:t> </a:t>
            </a:r>
            <a:r>
              <a:rPr lang="en-US" sz="1200" dirty="0" err="1"/>
              <a:t>iz</a:t>
            </a:r>
            <a:r>
              <a:rPr lang="en-US" sz="1200" dirty="0"/>
              <a:t> </a:t>
            </a:r>
            <a:r>
              <a:rPr lang="en-US" sz="1200" dirty="0" err="1"/>
              <a:t>saproizvodnje</a:t>
            </a:r>
            <a:r>
              <a:rPr lang="en-US" sz="1200" dirty="0"/>
              <a:t> </a:t>
            </a:r>
            <a:r>
              <a:rPr lang="en-US" sz="1200" dirty="0" err="1"/>
              <a:t>sa</a:t>
            </a:r>
            <a:r>
              <a:rPr lang="en-US" sz="1200" dirty="0"/>
              <a:t> </a:t>
            </a:r>
            <a:r>
              <a:rPr lang="en-US" sz="1200" dirty="0" err="1"/>
              <a:t>visokim</a:t>
            </a:r>
            <a:r>
              <a:rPr lang="en-US" sz="1200" dirty="0"/>
              <a:t> </a:t>
            </a:r>
            <a:r>
              <a:rPr lang="en-US" sz="1200" dirty="0" err="1"/>
              <a:t>korišćenjem</a:t>
            </a:r>
            <a:r>
              <a:rPr lang="en-US" sz="1200" dirty="0"/>
              <a:t>;</a:t>
            </a:r>
            <a:endParaRPr lang="sr-Latn-RS" sz="1200" dirty="0"/>
          </a:p>
          <a:p>
            <a:pPr marL="214313" indent="-214313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200" dirty="0" err="1"/>
              <a:t>Upotreba</a:t>
            </a:r>
            <a:r>
              <a:rPr lang="en-US" sz="1200" dirty="0"/>
              <a:t> </a:t>
            </a:r>
            <a:r>
              <a:rPr lang="en-US" sz="1200" dirty="0" err="1"/>
              <a:t>obnovljivih</a:t>
            </a:r>
            <a:r>
              <a:rPr lang="en-US" sz="1200" dirty="0"/>
              <a:t> </a:t>
            </a:r>
            <a:r>
              <a:rPr lang="en-US" sz="1200" dirty="0" err="1"/>
              <a:t>neotrovnih</a:t>
            </a:r>
            <a:r>
              <a:rPr lang="en-US" sz="1200" dirty="0"/>
              <a:t> </a:t>
            </a:r>
            <a:r>
              <a:rPr lang="en-US" sz="1200" dirty="0" err="1"/>
              <a:t>materijala</a:t>
            </a:r>
            <a:r>
              <a:rPr lang="en-US" sz="1200" dirty="0"/>
              <a:t>;</a:t>
            </a:r>
            <a:endParaRPr lang="sr-Latn-RS" sz="1200" dirty="0"/>
          </a:p>
          <a:p>
            <a:pPr marL="214313" indent="-214313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200" dirty="0" err="1"/>
              <a:t>Upotreba</a:t>
            </a:r>
            <a:r>
              <a:rPr lang="en-US" sz="1200" dirty="0"/>
              <a:t> </a:t>
            </a:r>
            <a:r>
              <a:rPr lang="en-US" sz="1200" dirty="0" err="1"/>
              <a:t>održivo</a:t>
            </a:r>
            <a:r>
              <a:rPr lang="en-US" sz="1200" dirty="0"/>
              <a:t> </a:t>
            </a:r>
            <a:r>
              <a:rPr lang="en-US" sz="1200" dirty="0" err="1"/>
              <a:t>prerađenih</a:t>
            </a:r>
            <a:r>
              <a:rPr lang="en-US" sz="1200" dirty="0"/>
              <a:t> </a:t>
            </a:r>
            <a:r>
              <a:rPr lang="en-US" sz="1200" dirty="0" err="1"/>
              <a:t>odnosno</a:t>
            </a:r>
            <a:r>
              <a:rPr lang="en-US" sz="1200" dirty="0"/>
              <a:t> </a:t>
            </a:r>
            <a:r>
              <a:rPr lang="en-US" sz="1200" dirty="0" err="1"/>
              <a:t>proizvedenih</a:t>
            </a:r>
            <a:r>
              <a:rPr lang="en-US" sz="1200" dirty="0"/>
              <a:t> </a:t>
            </a:r>
            <a:r>
              <a:rPr lang="en-US" sz="1200" dirty="0" err="1"/>
              <a:t>materijala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proizvoda</a:t>
            </a:r>
            <a:r>
              <a:rPr lang="en-US" sz="1200" dirty="0"/>
              <a:t>, </a:t>
            </a:r>
            <a:r>
              <a:rPr lang="en-US" sz="1200" dirty="0" err="1"/>
              <a:t>kao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štedljiva</a:t>
            </a:r>
            <a:r>
              <a:rPr lang="en-US" sz="1200" dirty="0"/>
              <a:t> </a:t>
            </a:r>
            <a:r>
              <a:rPr lang="en-US" sz="1200" dirty="0" err="1"/>
              <a:t>potrošnja</a:t>
            </a:r>
            <a:r>
              <a:rPr lang="en-US" sz="1200" dirty="0"/>
              <a:t> </a:t>
            </a:r>
            <a:r>
              <a:rPr lang="en-US" sz="1200" dirty="0" err="1"/>
              <a:t>prirodnih</a:t>
            </a:r>
            <a:r>
              <a:rPr lang="en-US" sz="1200" dirty="0"/>
              <a:t> </a:t>
            </a:r>
            <a:r>
              <a:rPr lang="en-US" sz="1200" dirty="0" err="1"/>
              <a:t>dobara</a:t>
            </a:r>
            <a:r>
              <a:rPr lang="en-US" sz="1200" dirty="0"/>
              <a:t>;</a:t>
            </a:r>
            <a:endParaRPr lang="sr-Latn-RS" sz="1200" dirty="0"/>
          </a:p>
          <a:p>
            <a:pPr marL="214313" indent="-214313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200" dirty="0" err="1"/>
              <a:t>Primena</a:t>
            </a:r>
            <a:r>
              <a:rPr lang="en-US" sz="1200" dirty="0"/>
              <a:t> </a:t>
            </a:r>
            <a:r>
              <a:rPr lang="en-US" sz="1200" dirty="0" err="1"/>
              <a:t>visokokvalifikovanih</a:t>
            </a:r>
            <a:r>
              <a:rPr lang="en-US" sz="1200" dirty="0"/>
              <a:t> </a:t>
            </a:r>
            <a:r>
              <a:rPr lang="en-US" sz="1200" dirty="0" err="1"/>
              <a:t>tehnologija</a:t>
            </a:r>
            <a:r>
              <a:rPr lang="en-US" sz="1200" dirty="0"/>
              <a:t> za </a:t>
            </a:r>
            <a:r>
              <a:rPr lang="en-US" sz="1200" dirty="0" err="1"/>
              <a:t>štednju</a:t>
            </a:r>
            <a:r>
              <a:rPr lang="en-US" sz="1200" dirty="0"/>
              <a:t> </a:t>
            </a:r>
            <a:r>
              <a:rPr lang="en-US" sz="1200" dirty="0" err="1"/>
              <a:t>vode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ponovno</a:t>
            </a:r>
            <a:r>
              <a:rPr lang="en-US" sz="1200" dirty="0"/>
              <a:t> </a:t>
            </a:r>
            <a:r>
              <a:rPr lang="en-US" sz="1200" dirty="0" err="1"/>
              <a:t>korišćenje</a:t>
            </a:r>
            <a:r>
              <a:rPr lang="en-US" sz="1200" dirty="0"/>
              <a:t> </a:t>
            </a:r>
            <a:r>
              <a:rPr lang="en-US" sz="1200" dirty="0" err="1"/>
              <a:t>vode</a:t>
            </a:r>
            <a:r>
              <a:rPr lang="en-US" sz="1200" dirty="0"/>
              <a:t> u </a:t>
            </a:r>
            <a:r>
              <a:rPr lang="en-US" sz="1200" dirty="0" err="1"/>
              <a:t>proizvodnji</a:t>
            </a:r>
            <a:r>
              <a:rPr lang="en-US" sz="1200" dirty="0"/>
              <a:t> </a:t>
            </a:r>
            <a:r>
              <a:rPr lang="en-US" sz="1200" dirty="0" err="1"/>
              <a:t>ili</a:t>
            </a:r>
            <a:r>
              <a:rPr lang="en-US" sz="1200" dirty="0"/>
              <a:t> </a:t>
            </a:r>
            <a:r>
              <a:rPr lang="en-US" sz="1200" dirty="0" err="1"/>
              <a:t>upotrebi</a:t>
            </a:r>
            <a:r>
              <a:rPr lang="en-US" sz="1200" dirty="0"/>
              <a:t> </a:t>
            </a:r>
            <a:r>
              <a:rPr lang="en-US" sz="1200" dirty="0" err="1"/>
              <a:t>predmeta</a:t>
            </a:r>
            <a:r>
              <a:rPr lang="en-US" sz="1200" dirty="0"/>
              <a:t> </a:t>
            </a:r>
            <a:r>
              <a:rPr lang="en-US" sz="1200" dirty="0" err="1"/>
              <a:t>nabavke</a:t>
            </a:r>
            <a:r>
              <a:rPr lang="en-US" sz="1200" dirty="0"/>
              <a:t> (</a:t>
            </a:r>
            <a:r>
              <a:rPr lang="en-US" sz="1200" dirty="0" err="1"/>
              <a:t>npr</a:t>
            </a:r>
            <a:r>
              <a:rPr lang="en-US" sz="1200" dirty="0"/>
              <a:t>. </a:t>
            </a:r>
            <a:r>
              <a:rPr lang="en-US" sz="1200" dirty="0" err="1"/>
              <a:t>upotreba</a:t>
            </a:r>
            <a:r>
              <a:rPr lang="en-US" sz="1200" dirty="0"/>
              <a:t> </a:t>
            </a:r>
            <a:r>
              <a:rPr lang="en-US" sz="1200" dirty="0" err="1"/>
              <a:t>kišnice</a:t>
            </a:r>
            <a:r>
              <a:rPr lang="en-US" sz="1200" dirty="0"/>
              <a:t> za </a:t>
            </a:r>
            <a:r>
              <a:rPr lang="en-US" sz="1200" dirty="0" err="1"/>
              <a:t>zalivanje</a:t>
            </a:r>
            <a:r>
              <a:rPr lang="en-US" sz="1200" dirty="0"/>
              <a:t> </a:t>
            </a:r>
            <a:r>
              <a:rPr lang="en-US" sz="1200" dirty="0" err="1"/>
              <a:t>zelenih</a:t>
            </a:r>
            <a:r>
              <a:rPr lang="en-US" sz="1200" dirty="0"/>
              <a:t> </a:t>
            </a:r>
            <a:r>
              <a:rPr lang="en-US" sz="1200" dirty="0" err="1"/>
              <a:t>površina</a:t>
            </a:r>
            <a:r>
              <a:rPr lang="en-US" sz="1200" dirty="0"/>
              <a:t>); </a:t>
            </a:r>
            <a:endParaRPr lang="sr-Latn-RS" sz="1200" dirty="0"/>
          </a:p>
          <a:p>
            <a:pPr marL="214313" indent="-214313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200" dirty="0" err="1"/>
              <a:t>Upotreba</a:t>
            </a:r>
            <a:r>
              <a:rPr lang="en-US" sz="1200" dirty="0"/>
              <a:t> </a:t>
            </a:r>
            <a:r>
              <a:rPr lang="en-US" sz="1200" dirty="0" err="1"/>
              <a:t>razgradivih</a:t>
            </a:r>
            <a:r>
              <a:rPr lang="en-US" sz="1200" dirty="0"/>
              <a:t> </a:t>
            </a:r>
            <a:r>
              <a:rPr lang="en-US" sz="1200" dirty="0" err="1"/>
              <a:t>materijala</a:t>
            </a:r>
            <a:r>
              <a:rPr lang="en-US" sz="1200" dirty="0"/>
              <a:t>, </a:t>
            </a:r>
            <a:r>
              <a:rPr lang="en-US" sz="1200" dirty="0" err="1"/>
              <a:t>proizoda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ambalaže</a:t>
            </a:r>
            <a:r>
              <a:rPr lang="en-US" sz="1200" dirty="0"/>
              <a:t> koji u </a:t>
            </a:r>
            <a:r>
              <a:rPr lang="en-US" sz="1200" dirty="0" err="1"/>
              <a:t>što</a:t>
            </a:r>
            <a:r>
              <a:rPr lang="en-US" sz="1200" dirty="0"/>
              <a:t> </a:t>
            </a:r>
            <a:r>
              <a:rPr lang="en-US" sz="1200" dirty="0" err="1"/>
              <a:t>manjoj</a:t>
            </a:r>
            <a:r>
              <a:rPr lang="en-US" sz="1200" dirty="0"/>
              <a:t> meri </a:t>
            </a:r>
            <a:r>
              <a:rPr lang="en-US" sz="1200" dirty="0" err="1"/>
              <a:t>zagađuju</a:t>
            </a:r>
            <a:r>
              <a:rPr lang="en-US" sz="1200" dirty="0"/>
              <a:t> </a:t>
            </a:r>
            <a:r>
              <a:rPr lang="en-US" sz="1200" dirty="0" err="1"/>
              <a:t>životnu</a:t>
            </a:r>
            <a:r>
              <a:rPr lang="en-US" sz="1200" dirty="0"/>
              <a:t> </a:t>
            </a:r>
            <a:r>
              <a:rPr lang="en-US" sz="1200" dirty="0" err="1"/>
              <a:t>sredinu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koji se </a:t>
            </a:r>
            <a:r>
              <a:rPr lang="en-US" sz="1200" dirty="0" err="1"/>
              <a:t>mogu</a:t>
            </a:r>
            <a:r>
              <a:rPr lang="en-US" sz="1200" dirty="0"/>
              <a:t> </a:t>
            </a:r>
            <a:r>
              <a:rPr lang="en-US" sz="1200" dirty="0" err="1"/>
              <a:t>više</a:t>
            </a:r>
            <a:r>
              <a:rPr lang="en-US" sz="1200" dirty="0"/>
              <a:t> puta </a:t>
            </a:r>
            <a:r>
              <a:rPr lang="en-US" sz="1200" dirty="0" err="1"/>
              <a:t>upotrebiti</a:t>
            </a:r>
            <a:r>
              <a:rPr lang="en-US" sz="1200" dirty="0"/>
              <a:t>;</a:t>
            </a:r>
            <a:endParaRPr lang="sr-Latn-RS" sz="1200" dirty="0"/>
          </a:p>
          <a:p>
            <a:pPr marL="214313" indent="-214313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200" dirty="0" err="1"/>
              <a:t>Uvažavanje</a:t>
            </a:r>
            <a:r>
              <a:rPr lang="en-US" sz="1200" dirty="0"/>
              <a:t> </a:t>
            </a:r>
            <a:r>
              <a:rPr lang="en-US" sz="1200" dirty="0" err="1"/>
              <a:t>emisija</a:t>
            </a:r>
            <a:r>
              <a:rPr lang="en-US" sz="1200" dirty="0"/>
              <a:t> buke;</a:t>
            </a:r>
            <a:endParaRPr lang="sr-Latn-RS" sz="1200" dirty="0"/>
          </a:p>
          <a:p>
            <a:pPr marL="214313" indent="-214313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200" dirty="0" err="1"/>
              <a:t>Niske</a:t>
            </a:r>
            <a:r>
              <a:rPr lang="en-US" sz="1200" dirty="0"/>
              <a:t> </a:t>
            </a:r>
            <a:r>
              <a:rPr lang="en-US" sz="1200" dirty="0" err="1"/>
              <a:t>emisije</a:t>
            </a:r>
            <a:r>
              <a:rPr lang="en-US" sz="1200" dirty="0"/>
              <a:t> CO2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drugih</a:t>
            </a:r>
            <a:r>
              <a:rPr lang="en-US" sz="1200" dirty="0"/>
              <a:t> </a:t>
            </a:r>
            <a:r>
              <a:rPr lang="en-US" sz="1200" dirty="0" err="1"/>
              <a:t>gasova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čestica</a:t>
            </a:r>
            <a:r>
              <a:rPr lang="en-US" sz="1200" dirty="0"/>
              <a:t> u </a:t>
            </a:r>
            <a:r>
              <a:rPr lang="en-US" sz="1200" dirty="0" err="1"/>
              <a:t>proizvodnji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upotrebi</a:t>
            </a:r>
            <a:r>
              <a:rPr lang="en-US" sz="1200" dirty="0"/>
              <a:t> </a:t>
            </a:r>
            <a:r>
              <a:rPr lang="en-US" sz="1200" dirty="0" err="1"/>
              <a:t>predmeta</a:t>
            </a:r>
            <a:r>
              <a:rPr lang="en-US" sz="1200" dirty="0"/>
              <a:t> </a:t>
            </a:r>
            <a:r>
              <a:rPr lang="en-US" sz="1200" dirty="0" err="1"/>
              <a:t>nabavke</a:t>
            </a:r>
            <a:r>
              <a:rPr lang="en-US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0458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9173" y="4334484"/>
            <a:ext cx="1464945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300" y="406479"/>
            <a:ext cx="1574483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usaid logo srbij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29602" r="43737" b="35194"/>
          <a:stretch/>
        </p:blipFill>
        <p:spPr bwMode="auto">
          <a:xfrm>
            <a:off x="1428750" y="342900"/>
            <a:ext cx="1864995" cy="675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C:\Users\Aleksandra\Documents\My documents\PPD\PARTNERSKE ORGANIZACIJE\Udruzenje ponudjaca za JN\logo-r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36" y="4231614"/>
            <a:ext cx="143614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98706AB2-264C-4B58-87FC-292A8DA91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341332"/>
              </p:ext>
            </p:extLst>
          </p:nvPr>
        </p:nvGraphicFramePr>
        <p:xfrm>
          <a:off x="838200" y="900062"/>
          <a:ext cx="7391400" cy="2819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91400">
                  <a:extLst>
                    <a:ext uri="{9D8B030D-6E8A-4147-A177-3AD203B41FA5}">
                      <a16:colId xmlns:a16="http://schemas.microsoft.com/office/drawing/2014/main" val="315369239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sr-Latn-RS" sz="1400" dirty="0"/>
                        <a:t>EU GPP kriterijumi: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952181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C62113-43A6-4D60-A98D-F4B2DFC8A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450368"/>
              </p:ext>
            </p:extLst>
          </p:nvPr>
        </p:nvGraphicFramePr>
        <p:xfrm>
          <a:off x="990600" y="1199876"/>
          <a:ext cx="3439551" cy="30556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39551">
                  <a:extLst>
                    <a:ext uri="{9D8B030D-6E8A-4147-A177-3AD203B41FA5}">
                      <a16:colId xmlns:a16="http://schemas.microsoft.com/office/drawing/2014/main" val="2565601093"/>
                    </a:ext>
                  </a:extLst>
                </a:gridCol>
              </a:tblGrid>
              <a:tr h="2948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u="sng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Papir za štampanje i kopiranje;</a:t>
                      </a:r>
                    </a:p>
                    <a:p>
                      <a:r>
                        <a:rPr lang="sr-Latn-RS" sz="1400" u="sng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Drumski saobraćaj (nabavka vozila);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u="sng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Električna energija;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u="sng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Usluge čišćenja zatvorenih prostora;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u="sng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Računari, monitori, tableti i pametni telefoni;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u="sng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Nameštaj;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u="sng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Projektovanje, izgradnja i održavanje puteva;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u="sng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Boje, lakovi i oznake na putu;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u="sng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Projektovanje i izgradnja poslovnih zgrada i upravljanje istim;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u="sng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Tekstilni proizvodi i usluge;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u="sng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Usluge keteringa i automati;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129691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26D294-64BB-470C-BD2B-EE08C1E08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498465"/>
              </p:ext>
            </p:extLst>
          </p:nvPr>
        </p:nvGraphicFramePr>
        <p:xfrm>
          <a:off x="4713851" y="1199875"/>
          <a:ext cx="3386797" cy="305561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386797">
                  <a:extLst>
                    <a:ext uri="{9D8B030D-6E8A-4147-A177-3AD203B41FA5}">
                      <a16:colId xmlns:a16="http://schemas.microsoft.com/office/drawing/2014/main" val="2156264173"/>
                    </a:ext>
                  </a:extLst>
                </a:gridCol>
              </a:tblGrid>
              <a:tr h="3055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u="sng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Toaleti i pisoari sa ispiranjem;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u="sng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Medicinska električna i elektronska oprema (medicinski EEO);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u="sng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Prečišćavanje otpadnih voda;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u="sng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Grejači u vodovodnim sistemima;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u="sng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Osvetljenje puteva i saobraćajna signalizacija;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u="sng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Hrana, ugostiteljske usluge i prodajni automati;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u="sng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Data centri, serveri i cloud;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u="sng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Oprema za fotokopiranje, potrošni materijal i usluge štampanja;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u="sng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Održavanje javnih površina;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1005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283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8548" y="4132528"/>
            <a:ext cx="1464945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300" y="406479"/>
            <a:ext cx="1574483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usaid logo srbij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29602" r="43737" b="35194"/>
          <a:stretch/>
        </p:blipFill>
        <p:spPr bwMode="auto">
          <a:xfrm>
            <a:off x="1428750" y="342900"/>
            <a:ext cx="1864995" cy="675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C:\Users\Aleksandra\Documents\My documents\PPD\PARTNERSKE ORGANIZACIJE\Udruzenje ponudjaca za JN\logo-r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36" y="3992150"/>
            <a:ext cx="143614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9D5076FF-6FC0-4E87-BB99-A336FBCF9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202345"/>
              </p:ext>
            </p:extLst>
          </p:nvPr>
        </p:nvGraphicFramePr>
        <p:xfrm>
          <a:off x="914400" y="981716"/>
          <a:ext cx="7391400" cy="2819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91400">
                  <a:extLst>
                    <a:ext uri="{9D8B030D-6E8A-4147-A177-3AD203B41FA5}">
                      <a16:colId xmlns:a16="http://schemas.microsoft.com/office/drawing/2014/main" val="13568244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sr-Latn-RS" sz="1400" dirty="0"/>
                        <a:t>Nacionalni akcioni planovi (NAP)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392070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D4C3D31-3083-4501-9037-C2249BBBF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965749"/>
              </p:ext>
            </p:extLst>
          </p:nvPr>
        </p:nvGraphicFramePr>
        <p:xfrm>
          <a:off x="1137724" y="1327236"/>
          <a:ext cx="6868551" cy="87663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868551">
                  <a:extLst>
                    <a:ext uri="{9D8B030D-6E8A-4147-A177-3AD203B41FA5}">
                      <a16:colId xmlns:a16="http://schemas.microsoft.com/office/drawing/2014/main" val="3644525391"/>
                    </a:ext>
                  </a:extLst>
                </a:gridCol>
              </a:tblGrid>
              <a:tr h="876630">
                <a:tc>
                  <a:txBody>
                    <a:bodyPr/>
                    <a:lstStyle/>
                    <a:p>
                      <a:pPr algn="just"/>
                      <a:r>
                        <a:rPr lang="sr-Latn-RS" sz="1300" dirty="0"/>
                        <a:t>NAP </a:t>
                      </a:r>
                      <a:r>
                        <a:rPr lang="en-US" sz="1300" dirty="0"/>
                        <a:t>za </a:t>
                      </a:r>
                      <a:r>
                        <a:rPr lang="en-US" sz="1300" dirty="0" err="1"/>
                        <a:t>zelene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javne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nabavke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već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ustanovljena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praksa</a:t>
                      </a:r>
                      <a:r>
                        <a:rPr lang="en-US" sz="1300" dirty="0"/>
                        <a:t> u </a:t>
                      </a:r>
                      <a:r>
                        <a:rPr lang="en-US" sz="1300" dirty="0" err="1"/>
                        <a:t>državama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članicama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Evropske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unije</a:t>
                      </a:r>
                      <a:r>
                        <a:rPr lang="en-US" sz="1300" dirty="0"/>
                        <a:t>, </a:t>
                      </a:r>
                      <a:r>
                        <a:rPr lang="en-US" sz="1300" dirty="0" err="1"/>
                        <a:t>iako</a:t>
                      </a:r>
                      <a:r>
                        <a:rPr lang="en-US" sz="1300" dirty="0"/>
                        <a:t> je </a:t>
                      </a:r>
                      <a:r>
                        <a:rPr lang="en-US" sz="1300" dirty="0" err="1"/>
                        <a:t>usvajanje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Nacionalnih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planova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primena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zelenih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nabavki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dobrovoljnoj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bazi</a:t>
                      </a:r>
                      <a:r>
                        <a:rPr lang="en-US" sz="1300" dirty="0"/>
                        <a:t>. </a:t>
                      </a:r>
                      <a:r>
                        <a:rPr lang="en-US" sz="1300" dirty="0" err="1"/>
                        <a:t>Ukupno</a:t>
                      </a:r>
                      <a:r>
                        <a:rPr lang="en-US" sz="1300" dirty="0"/>
                        <a:t> 23 </a:t>
                      </a:r>
                      <a:r>
                        <a:rPr lang="en-US" sz="1300" dirty="0" err="1"/>
                        <a:t>države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članice</a:t>
                      </a:r>
                      <a:r>
                        <a:rPr lang="en-US" sz="1300" dirty="0"/>
                        <a:t> EU </a:t>
                      </a:r>
                      <a:r>
                        <a:rPr lang="en-US" sz="1300" dirty="0" err="1"/>
                        <a:t>imaju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usvojene</a:t>
                      </a:r>
                      <a:r>
                        <a:rPr lang="en-US" sz="1300" dirty="0"/>
                        <a:t> NAP za </a:t>
                      </a:r>
                      <a:r>
                        <a:rPr lang="en-US" sz="1300" dirty="0" err="1"/>
                        <a:t>zelene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javne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nabavke</a:t>
                      </a:r>
                      <a:r>
                        <a:rPr lang="en-US" sz="1300" dirty="0"/>
                        <a:t>. </a:t>
                      </a:r>
                      <a:r>
                        <a:rPr lang="en-US" sz="1300" dirty="0" err="1"/>
                        <a:t>Države</a:t>
                      </a:r>
                      <a:r>
                        <a:rPr lang="en-US" sz="1300" dirty="0"/>
                        <a:t> time </a:t>
                      </a:r>
                      <a:r>
                        <a:rPr lang="en-US" sz="1300" dirty="0" err="1"/>
                        <a:t>pokazuju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odgovornost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posvećenost</a:t>
                      </a:r>
                      <a:r>
                        <a:rPr lang="en-US" sz="1300" dirty="0"/>
                        <a:t> u </a:t>
                      </a:r>
                      <a:r>
                        <a:rPr lang="en-US" sz="1300" dirty="0" err="1"/>
                        <a:t>pogledu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primene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principa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održivog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razvoja</a:t>
                      </a:r>
                      <a:r>
                        <a:rPr lang="en-US" sz="1300" dirty="0"/>
                        <a:t>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9575518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3B83458-F06C-464A-8280-3E8B47AEB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749423"/>
              </p:ext>
            </p:extLst>
          </p:nvPr>
        </p:nvGraphicFramePr>
        <p:xfrm>
          <a:off x="1132449" y="2282965"/>
          <a:ext cx="6868551" cy="1671109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525151">
                  <a:extLst>
                    <a:ext uri="{9D8B030D-6E8A-4147-A177-3AD203B41FA5}">
                      <a16:colId xmlns:a16="http://schemas.microsoft.com/office/drawing/2014/main" val="2889768083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166564944"/>
                    </a:ext>
                  </a:extLst>
                </a:gridCol>
              </a:tblGrid>
              <a:tr h="1033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dirty="0">
                          <a:effectLst/>
                        </a:rPr>
                        <a:t>Države koje imaju NAP ili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dirty="0">
                          <a:effectLst/>
                        </a:rPr>
                        <a:t>ekvivalentan dokument: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dirty="0">
                          <a:effectLst/>
                        </a:rPr>
                        <a:t>Austrija, Belgija, Bugarska, Kipar, Češka, Danska, Finska, Francuska, Nemačka, Grčka, Irska, Italija, Letonija, Litvanija, Malta, Holandija, Hrvatska, Poljska, Portugal, Slovačka, Slovenija, Španija, Švedska;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extLst>
                  <a:ext uri="{0D108BD9-81ED-4DB2-BD59-A6C34878D82A}">
                    <a16:rowId xmlns:a16="http://schemas.microsoft.com/office/drawing/2014/main" val="4050403853"/>
                  </a:ext>
                </a:extLst>
              </a:tr>
              <a:tr h="398314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</a:rPr>
                        <a:t>Države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</a:rPr>
                        <a:t>koje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</a:rPr>
                        <a:t>nemaju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</a:rPr>
                        <a:t> NAP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sr-Latn-RS" sz="1400" b="1" kern="1200" dirty="0">
                          <a:solidFill>
                            <a:schemeClr val="lt1"/>
                          </a:solidFill>
                          <a:effectLst/>
                        </a:rPr>
                        <a:t>Estonija, Mađarska, Luksemburg, Rumunija;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extLst>
                  <a:ext uri="{0D108BD9-81ED-4DB2-BD59-A6C34878D82A}">
                    <a16:rowId xmlns:a16="http://schemas.microsoft.com/office/drawing/2014/main" val="1984357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353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212319"/>
            <a:ext cx="1464945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300" y="406479"/>
            <a:ext cx="1574483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usaid logo srbij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29602" r="43737" b="35194"/>
          <a:stretch/>
        </p:blipFill>
        <p:spPr bwMode="auto">
          <a:xfrm>
            <a:off x="1428750" y="342900"/>
            <a:ext cx="1864995" cy="675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C:\Users\Aleksandra\Documents\My documents\PPD\PARTNERSKE ORGANIZACIJE\Udruzenje ponudjaca za JN\logo-r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539" y="4034424"/>
            <a:ext cx="143614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076C626-ED46-4393-836E-7158952A37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095330"/>
              </p:ext>
            </p:extLst>
          </p:nvPr>
        </p:nvGraphicFramePr>
        <p:xfrm>
          <a:off x="607695" y="1006351"/>
          <a:ext cx="4421505" cy="298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93FF1CE-8580-4AA1-AA4A-5F37023E1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0047243"/>
              </p:ext>
            </p:extLst>
          </p:nvPr>
        </p:nvGraphicFramePr>
        <p:xfrm>
          <a:off x="4114800" y="1018699"/>
          <a:ext cx="4421505" cy="291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18433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81B789-2AB1-44FF-B548-610C76D36241}"/>
              </a:ext>
            </a:extLst>
          </p:cNvPr>
          <p:cNvGraphicFramePr>
            <a:graphicFrameLocks noGrp="1"/>
          </p:cNvGraphicFramePr>
          <p:nvPr/>
        </p:nvGraphicFramePr>
        <p:xfrm>
          <a:off x="145311" y="876649"/>
          <a:ext cx="8853378" cy="4067967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1472277998"/>
                    </a:ext>
                  </a:extLst>
                </a:gridCol>
                <a:gridCol w="2366926">
                  <a:extLst>
                    <a:ext uri="{9D8B030D-6E8A-4147-A177-3AD203B41FA5}">
                      <a16:colId xmlns:a16="http://schemas.microsoft.com/office/drawing/2014/main" val="201949261"/>
                    </a:ext>
                  </a:extLst>
                </a:gridCol>
                <a:gridCol w="2519326">
                  <a:extLst>
                    <a:ext uri="{9D8B030D-6E8A-4147-A177-3AD203B41FA5}">
                      <a16:colId xmlns:a16="http://schemas.microsoft.com/office/drawing/2014/main" val="2516270860"/>
                    </a:ext>
                  </a:extLst>
                </a:gridCol>
                <a:gridCol w="2519326">
                  <a:extLst>
                    <a:ext uri="{9D8B030D-6E8A-4147-A177-3AD203B41FA5}">
                      <a16:colId xmlns:a16="http://schemas.microsoft.com/office/drawing/2014/main" val="3694840290"/>
                    </a:ext>
                  </a:extLst>
                </a:gridCol>
              </a:tblGrid>
              <a:tr h="8938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6539" marR="6539" marT="653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sr-Latn-R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Istraživanje sa građanima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539" marR="6539" marT="653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sr-Latn-R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Istraživanje sa ponuđačima</a:t>
                      </a:r>
                    </a:p>
                    <a:p>
                      <a:pPr algn="ctr" rtl="0" fontAlgn="ctr">
                        <a:lnSpc>
                          <a:spcPct val="150000"/>
                        </a:lnSpc>
                      </a:pP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539" marR="6539" marT="653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8F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Istraživanje sa naručiocima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539" marR="6539" marT="653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E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03621"/>
                  </a:ext>
                </a:extLst>
              </a:tr>
              <a:tr h="532846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RS" sz="11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Trajanje prikupljanja podataka</a:t>
                      </a:r>
                      <a:endParaRPr lang="en-US" sz="1100" b="1" i="0" u="none" strike="noStrike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21.04.2021. – 26.04.2021.</a:t>
                      </a:r>
                      <a:endParaRPr lang="en-US" sz="1200" b="0" i="0" u="none" strike="noStrike" kern="1200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12.05.2021. – 01.06.2021.</a:t>
                      </a:r>
                      <a:endParaRPr lang="en-US" sz="1200" b="0" i="0" u="none" strike="noStrike" kern="1200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10.05.2021. – 31.05.2021.</a:t>
                      </a:r>
                      <a:endParaRPr lang="en-US" sz="1200" b="0" i="0" u="none" strike="noStrike" kern="1200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171516"/>
                  </a:ext>
                </a:extLst>
              </a:tr>
              <a:tr h="603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RS" sz="11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Uzorački okvir:</a:t>
                      </a:r>
                      <a:endParaRPr lang="en-US" sz="1100" b="1" i="0" u="none" strike="noStrike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err="1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Gra</a:t>
                      </a:r>
                      <a:r>
                        <a:rPr lang="sr-Latn-RS" sz="10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đ</a:t>
                      </a:r>
                      <a:r>
                        <a:rPr lang="en-US" sz="10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ani </a:t>
                      </a:r>
                      <a:r>
                        <a:rPr lang="en-US" sz="1000" b="0" i="0" u="none" strike="noStrike" kern="1200" dirty="0" err="1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Srbije</a:t>
                      </a:r>
                      <a:r>
                        <a:rPr lang="en-US" sz="10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 18+</a:t>
                      </a: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0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Preduzeća koja su imala iskustva sa javnim nabavkama u poslednje tri godine / Sva preduzeća registrovana u APR-u</a:t>
                      </a:r>
                      <a:endParaRPr lang="en-US" sz="1000" b="0" i="0" u="none" strike="noStrike" kern="1200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0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Institucije iz javnog sektora koje su u poslednje tri godine učestvovale u javnim nabavkama</a:t>
                      </a:r>
                      <a:endParaRPr lang="en-US" sz="1000" b="0" i="0" u="none" strike="noStrike" kern="1200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683609"/>
                  </a:ext>
                </a:extLst>
              </a:tr>
              <a:tr h="328681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RS" sz="11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Veličina uzorka:</a:t>
                      </a:r>
                      <a:endParaRPr lang="en-US" sz="1100" b="1" i="0" u="none" strike="noStrike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1025</a:t>
                      </a:r>
                      <a:endParaRPr lang="en-GB" sz="1200" b="0" i="0" u="none" strike="noStrike" kern="1200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250 (150+100)</a:t>
                      </a:r>
                      <a:endParaRPr lang="en-US" sz="1200" b="0" i="0" u="none" strike="noStrike" kern="1200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155</a:t>
                      </a:r>
                      <a:endParaRPr lang="en-US" sz="1200" b="0" i="0" u="none" strike="noStrike" kern="1200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90553"/>
                  </a:ext>
                </a:extLst>
              </a:tr>
              <a:tr h="667671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100" b="1" i="0" u="none" strike="noStrike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Tip uzorka:</a:t>
                      </a:r>
                      <a:endParaRPr lang="en-US" sz="1100" b="1" i="0" u="none" strike="noStrike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0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Dvo-etapni stratifikovani reprezentativni uzorak</a:t>
                      </a:r>
                      <a:endParaRPr lang="en-US" sz="1000" b="0" i="0" u="none" strike="noStrike" kern="1200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0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Jedno-etapni stratifikovani uzorak(opšta populacija preduzeća)/kvotni uzorak (preduzeća sa iskustvom sa javnim nabavkama)</a:t>
                      </a:r>
                      <a:endParaRPr lang="en-US" sz="1000" b="0" i="0" u="none" strike="noStrike" kern="1200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0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Jedno-etapni stratifikovani reprezentativni uzorak</a:t>
                      </a:r>
                      <a:endParaRPr lang="en-US" sz="1000" b="0" i="0" u="none" strike="noStrike" kern="1200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169541"/>
                  </a:ext>
                </a:extLst>
              </a:tr>
              <a:tr h="554417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100" b="1" i="0" u="none" strike="noStrike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Stratifikacija uzorka:</a:t>
                      </a:r>
                      <a:endParaRPr lang="en-US" sz="1100" b="1" i="0" u="none" strike="noStrike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0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Po regionu i tipu naselja (kvote za izbor ispitanika u domaćinstvu po polu i godinama)</a:t>
                      </a:r>
                      <a:endParaRPr lang="en-US" sz="1000" b="0" i="0" u="none" strike="noStrike" kern="1200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0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Po regionu, delatnosti i veličini</a:t>
                      </a:r>
                      <a:endParaRPr lang="en-US" sz="1000" b="0" i="0" u="none" strike="noStrike" kern="1200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0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Po tipu institucija</a:t>
                      </a:r>
                      <a:endParaRPr lang="en-US" sz="1000" b="0" i="0" u="none" strike="noStrike" kern="1200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192743"/>
                  </a:ext>
                </a:extLst>
              </a:tr>
              <a:tr h="475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RS" sz="1100" b="1" i="0" u="none" strike="noStrike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</a:rPr>
                        <a:t>Metod prikupljanja podataka</a:t>
                      </a:r>
                      <a:endParaRPr lang="en-US" sz="1100" b="1" i="0" u="none" strike="noStrike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3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Mix mode (online</a:t>
                      </a:r>
                      <a:r>
                        <a:rPr kumimoji="0" lang="sr-Latn-R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3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 + face-to-face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3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i="0" u="none" strike="noStrike" kern="1200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Mix mode (</a:t>
                      </a:r>
                      <a:r>
                        <a:rPr lang="sr-Latn-RS" sz="105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CAPI+CATI)/CAWI</a:t>
                      </a:r>
                      <a:endParaRPr lang="en-US" sz="1050" b="0" i="0" u="none" strike="noStrike" kern="1200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i="0" u="none" strike="noStrike" kern="1200" dirty="0">
                        <a:solidFill>
                          <a:srgbClr val="222223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Mix mode (</a:t>
                      </a:r>
                      <a:r>
                        <a:rPr lang="sr-Latn-RS" sz="105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CATI + online</a:t>
                      </a:r>
                      <a:r>
                        <a:rPr lang="en-US" sz="105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1465"/>
                  </a:ext>
                </a:extLst>
              </a:tr>
            </a:tbl>
          </a:graphicData>
        </a:graphic>
      </p:graphicFrame>
      <p:sp>
        <p:nvSpPr>
          <p:cNvPr id="45" name="Title 3">
            <a:extLst>
              <a:ext uri="{FF2B5EF4-FFF2-40B4-BE49-F238E27FC236}">
                <a16:creationId xmlns:a16="http://schemas.microsoft.com/office/drawing/2014/main" id="{94A0C425-767A-41AC-8521-9AFD3EE9B064}"/>
              </a:ext>
            </a:extLst>
          </p:cNvPr>
          <p:cNvSpPr txBox="1">
            <a:spLocks/>
          </p:cNvSpPr>
          <p:nvPr/>
        </p:nvSpPr>
        <p:spPr bwMode="gray">
          <a:xfrm>
            <a:off x="178981" y="107696"/>
            <a:ext cx="8077200" cy="383794"/>
          </a:xfrm>
          <a:prstGeom prst="rect">
            <a:avLst/>
          </a:prstGeom>
          <a:solidFill>
            <a:srgbClr val="EB5A3D"/>
          </a:solidFill>
        </p:spPr>
        <p:txBody>
          <a:bodyPr wrap="square" lIns="56319" tIns="12241" rIns="56319" bIns="12241" rtlCol="0" anchor="ctr">
            <a:spAutoFit/>
          </a:bodyPr>
          <a:lstStyle>
            <a:lvl1pPr algn="l" defTabSz="715269" rtl="0" eaLnBrk="1" latinLnBrk="0" hangingPunct="1">
              <a:lnSpc>
                <a:spcPts val="2789"/>
              </a:lnSpc>
              <a:spcBef>
                <a:spcPts val="0"/>
              </a:spcBef>
              <a:buNone/>
              <a:defRPr lang="en-GB"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715269" rtl="0" eaLnBrk="1" fontAlgn="auto" latinLnBrk="0" hangingPunct="1">
              <a:lnSpc>
                <a:spcPts val="27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METODOLOGIJA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 descr="Office worker">
            <a:extLst>
              <a:ext uri="{FF2B5EF4-FFF2-40B4-BE49-F238E27FC236}">
                <a16:creationId xmlns:a16="http://schemas.microsoft.com/office/drawing/2014/main" id="{453BF19F-5874-4377-B8CA-702B00CC6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543800" y="1123950"/>
            <a:ext cx="533400" cy="533400"/>
          </a:xfrm>
          <a:prstGeom prst="rect">
            <a:avLst/>
          </a:prstGeom>
        </p:spPr>
      </p:pic>
      <p:pic>
        <p:nvPicPr>
          <p:cNvPr id="10" name="Picture 9" descr="Man and woman">
            <a:extLst>
              <a:ext uri="{FF2B5EF4-FFF2-40B4-BE49-F238E27FC236}">
                <a16:creationId xmlns:a16="http://schemas.microsoft.com/office/drawing/2014/main" id="{6F7CA633-5DC7-434B-873C-9EFFF3C0A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14600" y="1123950"/>
            <a:ext cx="533400" cy="533400"/>
          </a:xfrm>
          <a:prstGeom prst="rect">
            <a:avLst/>
          </a:prstGeom>
        </p:spPr>
      </p:pic>
      <p:pic>
        <p:nvPicPr>
          <p:cNvPr id="12" name="Picture 11" descr="Briefcase">
            <a:extLst>
              <a:ext uri="{FF2B5EF4-FFF2-40B4-BE49-F238E27FC236}">
                <a16:creationId xmlns:a16="http://schemas.microsoft.com/office/drawing/2014/main" id="{B144B31B-56DA-48B1-8196-0580123229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883889" y="112395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9385" y="4210513"/>
            <a:ext cx="1464945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300" y="406479"/>
            <a:ext cx="1574483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usaid logo srbij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29602" r="43737" b="35194"/>
          <a:stretch/>
        </p:blipFill>
        <p:spPr bwMode="auto">
          <a:xfrm>
            <a:off x="1428750" y="342900"/>
            <a:ext cx="1864995" cy="675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C:\Users\Aleksandra\Documents\My documents\PPD\PARTNERSKE ORGANIZACIJE\Udruzenje ponudjaca za JN\logo-r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07643"/>
            <a:ext cx="143614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F0682AA-1614-4494-AB0C-1B816A9C1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938140"/>
              </p:ext>
            </p:extLst>
          </p:nvPr>
        </p:nvGraphicFramePr>
        <p:xfrm>
          <a:off x="526701" y="967335"/>
          <a:ext cx="8001000" cy="2819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01000">
                  <a:extLst>
                    <a:ext uri="{9D8B030D-6E8A-4147-A177-3AD203B41FA5}">
                      <a16:colId xmlns:a16="http://schemas.microsoft.com/office/drawing/2014/main" val="47692860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sr-Latn-RS" sz="1400" dirty="0"/>
                        <a:t>Primer dobre prakse – HRVATSKA: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39835975"/>
                  </a:ext>
                </a:extLst>
              </a:tr>
            </a:tbl>
          </a:graphicData>
        </a:graphic>
      </p:graphicFrame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B0E6B176-6832-4D5B-9DC7-11E2E5581A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13972"/>
            <a:ext cx="5184217" cy="2701413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A993B3-7BB8-4ACF-9573-906FD92E5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470070"/>
              </p:ext>
            </p:extLst>
          </p:nvPr>
        </p:nvGraphicFramePr>
        <p:xfrm>
          <a:off x="533400" y="1318846"/>
          <a:ext cx="3046828" cy="27965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46828">
                  <a:extLst>
                    <a:ext uri="{9D8B030D-6E8A-4147-A177-3AD203B41FA5}">
                      <a16:colId xmlns:a16="http://schemas.microsoft.com/office/drawing/2014/main" val="1664421378"/>
                    </a:ext>
                  </a:extLst>
                </a:gridCol>
              </a:tblGrid>
              <a:tr h="2662523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sr-Latn-RS" sz="1200" dirty="0"/>
                        <a:t>ZEJN je dobrovoljan; </a:t>
                      </a:r>
                    </a:p>
                    <a:p>
                      <a:pPr marL="171450" indent="-171450" algn="just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sr-Latn-RS" sz="1200" dirty="0"/>
                        <a:t>Prvi NAP – 2015; </a:t>
                      </a:r>
                    </a:p>
                    <a:p>
                      <a:pPr marL="171450" indent="-171450" algn="just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/>
                        <a:t>U 2015. </a:t>
                      </a:r>
                      <a:r>
                        <a:rPr lang="en-US" sz="1200" dirty="0" err="1"/>
                        <a:t>godini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održano</a:t>
                      </a:r>
                      <a:r>
                        <a:rPr lang="en-US" sz="1200" dirty="0"/>
                        <a:t> je 60 </a:t>
                      </a:r>
                      <a:r>
                        <a:rPr lang="en-US" sz="1200" dirty="0" err="1"/>
                        <a:t>specijalizovanih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programa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obuke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temu</a:t>
                      </a:r>
                      <a:r>
                        <a:rPr lang="sr-Latn-RS" sz="1200" dirty="0"/>
                        <a:t> zelenih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javnih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nabavki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kojima</a:t>
                      </a:r>
                      <a:r>
                        <a:rPr lang="en-US" sz="1200" dirty="0"/>
                        <a:t> je </a:t>
                      </a:r>
                      <a:r>
                        <a:rPr lang="en-US" sz="1200" dirty="0" err="1"/>
                        <a:t>prisustvovalo</a:t>
                      </a:r>
                      <a:r>
                        <a:rPr lang="en-US" sz="1200" dirty="0"/>
                        <a:t> 1033 </a:t>
                      </a:r>
                      <a:r>
                        <a:rPr lang="en-US" sz="1200" dirty="0" err="1"/>
                        <a:t>učesnika</a:t>
                      </a:r>
                      <a:r>
                        <a:rPr lang="sr-Latn-RS" sz="1200" dirty="0"/>
                        <a:t>; U 2016. nastavljena obuka; </a:t>
                      </a:r>
                    </a:p>
                    <a:p>
                      <a:pPr marL="171450" indent="-171450" algn="just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sr-Latn-RS" sz="1200" dirty="0"/>
                        <a:t>2018. – 541. ugovor sa zelenim kriterijumom;</a:t>
                      </a:r>
                    </a:p>
                    <a:p>
                      <a:pPr marL="171450" indent="-171450" algn="just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sr-Latn-RS" sz="1200" dirty="0"/>
                        <a:t>2020. – 1692. ugovora sa zelenim kriterijumom; </a:t>
                      </a:r>
                    </a:p>
                    <a:p>
                      <a:pPr marL="171450" indent="-171450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sr-Latn-RS" sz="1200" dirty="0"/>
                        <a:t>20 kriterijuma zelenih javnih nabavki; </a:t>
                      </a:r>
                    </a:p>
                    <a:p>
                      <a:pPr marL="171450" indent="-171450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sr-Latn-RS" sz="1200" dirty="0"/>
                        <a:t>Kriterijumi su identični EU GPP kriterijumima;</a:t>
                      </a:r>
                    </a:p>
                    <a:p>
                      <a:pPr algn="just"/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4095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841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025874"/>
            <a:ext cx="1464945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300" y="406479"/>
            <a:ext cx="1574483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usaid logo srbij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29602" r="43737" b="35194"/>
          <a:stretch/>
        </p:blipFill>
        <p:spPr bwMode="auto">
          <a:xfrm>
            <a:off x="1428750" y="342900"/>
            <a:ext cx="1864995" cy="675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C:\Users\Aleksandra\Documents\My documents\PPD\PARTNERSKE ORGANIZACIJE\Udruzenje ponudjaca za JN\logo-r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68" y="3923004"/>
            <a:ext cx="143614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19D8EC5-9E7B-469D-BDC9-9830BEFD7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950176"/>
              </p:ext>
            </p:extLst>
          </p:nvPr>
        </p:nvGraphicFramePr>
        <p:xfrm>
          <a:off x="533400" y="955119"/>
          <a:ext cx="7924800" cy="2819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24800">
                  <a:extLst>
                    <a:ext uri="{9D8B030D-6E8A-4147-A177-3AD203B41FA5}">
                      <a16:colId xmlns:a16="http://schemas.microsoft.com/office/drawing/2014/main" val="98918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/>
                        <a:t>Primer dobre prakse: SLOVENIJA: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508337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CAA715D-409C-4C2F-9945-5F06DF5A2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857818"/>
              </p:ext>
            </p:extLst>
          </p:nvPr>
        </p:nvGraphicFramePr>
        <p:xfrm>
          <a:off x="533401" y="1249894"/>
          <a:ext cx="3505200" cy="27338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848626545"/>
                    </a:ext>
                  </a:extLst>
                </a:gridCol>
              </a:tblGrid>
              <a:tr h="2733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/>
                        <a:t>Za </a:t>
                      </a:r>
                      <a:r>
                        <a:rPr lang="en-US" sz="1300" dirty="0" err="1"/>
                        <a:t>razliku</a:t>
                      </a:r>
                      <a:r>
                        <a:rPr lang="en-US" sz="1300" dirty="0"/>
                        <a:t> od </a:t>
                      </a:r>
                      <a:r>
                        <a:rPr lang="en-US" sz="1300" dirty="0" err="1"/>
                        <a:t>većine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država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članica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Evropske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unije</a:t>
                      </a:r>
                      <a:r>
                        <a:rPr lang="en-US" sz="1300" dirty="0"/>
                        <a:t> , </a:t>
                      </a:r>
                      <a:r>
                        <a:rPr lang="en-US" sz="1300" dirty="0" err="1"/>
                        <a:t>Slovenija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nije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regulisala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sistem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zelenih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javnih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nabavki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donošenjem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odgovarajućeg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akcionog</a:t>
                      </a:r>
                      <a:r>
                        <a:rPr lang="en-US" sz="1300" dirty="0"/>
                        <a:t> plana, </a:t>
                      </a:r>
                      <a:r>
                        <a:rPr lang="en-US" sz="1300" dirty="0" err="1"/>
                        <a:t>već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Uredbom</a:t>
                      </a:r>
                      <a:r>
                        <a:rPr lang="en-US" sz="1300" dirty="0"/>
                        <a:t> o </a:t>
                      </a:r>
                      <a:r>
                        <a:rPr lang="en-US" sz="1300" dirty="0" err="1"/>
                        <a:t>zelenim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javnim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nabavkama</a:t>
                      </a:r>
                      <a:r>
                        <a:rPr lang="sr-Latn-RS" sz="1300" dirty="0"/>
                        <a:t>;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sr-Latn-RS" sz="1300" dirty="0"/>
                        <a:t>U Sloveniji je obavezna primena zelenih kriterijuma; 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sr-Latn-RS" sz="1300" dirty="0"/>
                        <a:t>EU </a:t>
                      </a:r>
                      <a:r>
                        <a:rPr lang="sr-Latn-RS" sz="1300"/>
                        <a:t>projekat 18 miliona evra (1,36 miliona evra za ZeJN) – </a:t>
                      </a:r>
                      <a:r>
                        <a:rPr lang="sr-Latn-RS" sz="1300" dirty="0"/>
                        <a:t>Ugovorima o delu povećani kapaciteti; 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sr-Latn-RS" sz="1300" dirty="0"/>
                        <a:t>2018. Uredba – 20 proizvoda obaveznih;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sr-Latn-RS" sz="1300" dirty="0"/>
                        <a:t>Formiran Help Desk;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7302723"/>
                  </a:ext>
                </a:extLst>
              </a:tr>
            </a:tbl>
          </a:graphicData>
        </a:graphic>
      </p:graphicFrame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2123FB7-3E52-4579-A41F-7FEF225F95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55" y="1243744"/>
            <a:ext cx="4243245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68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025874"/>
            <a:ext cx="1464945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300" y="406479"/>
            <a:ext cx="1574483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usaid logo srbij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29602" r="43737" b="35194"/>
          <a:stretch/>
        </p:blipFill>
        <p:spPr bwMode="auto">
          <a:xfrm>
            <a:off x="1428750" y="342900"/>
            <a:ext cx="1864995" cy="675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C:\Users\Aleksandra\Documents\My documents\PPD\PARTNERSKE ORGANIZACIJE\Udruzenje ponudjaca za JN\logo-r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68" y="3923004"/>
            <a:ext cx="143614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0626B1D-A969-4ADE-B184-6E1356493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791341"/>
              </p:ext>
            </p:extLst>
          </p:nvPr>
        </p:nvGraphicFramePr>
        <p:xfrm>
          <a:off x="381000" y="999747"/>
          <a:ext cx="8077200" cy="2819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230126706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sr-Latn-RS" sz="1400" dirty="0"/>
                        <a:t>ZeJN obavezan za: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20766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1616F32-95BD-4881-B89D-43DECFDFA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770432"/>
              </p:ext>
            </p:extLst>
          </p:nvPr>
        </p:nvGraphicFramePr>
        <p:xfrm>
          <a:off x="381000" y="1308295"/>
          <a:ext cx="2638866" cy="26289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638866">
                  <a:extLst>
                    <a:ext uri="{9D8B030D-6E8A-4147-A177-3AD203B41FA5}">
                      <a16:colId xmlns:a16="http://schemas.microsoft.com/office/drawing/2014/main" val="3758024489"/>
                    </a:ext>
                  </a:extLst>
                </a:gridCol>
              </a:tblGrid>
              <a:tr h="2614709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sr-Latn-RS" sz="1200" dirty="0"/>
                        <a:t>električnu energiju;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sr-Latn-RS" sz="1200" dirty="0"/>
                        <a:t>prehrambene i ugostiteljske usluge;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sr-Latn-RS" sz="1200" dirty="0"/>
                        <a:t>tekstilne proizvode;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sr-Latn-RS" sz="1200" dirty="0"/>
                        <a:t>kancelarijski papir i higijenske papirne proizvode;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sr-Latn-RS" sz="1200" dirty="0"/>
                        <a:t>elektronsku kancelarijsku opremu;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sr-Latn-RS" sz="1200" dirty="0"/>
                        <a:t>televizore;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sr-Latn-RS" sz="1200" dirty="0"/>
                        <a:t>frižidere, zamrzivače i njihove kombinacije, mašine za pranje i sušenje veša, mašine za pranje sudova;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106837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4BB333A-707F-44B6-B2AC-A3796B7AF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005549"/>
              </p:ext>
            </p:extLst>
          </p:nvPr>
        </p:nvGraphicFramePr>
        <p:xfrm>
          <a:off x="3124589" y="1316146"/>
          <a:ext cx="2603311" cy="262104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603311">
                  <a:extLst>
                    <a:ext uri="{9D8B030D-6E8A-4147-A177-3AD203B41FA5}">
                      <a16:colId xmlns:a16="http://schemas.microsoft.com/office/drawing/2014/main" val="1020007725"/>
                    </a:ext>
                  </a:extLst>
                </a:gridCol>
              </a:tblGrid>
              <a:tr h="2621049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sr-Latn-RS" sz="1200" noProof="0" dirty="0"/>
                        <a:t>nameštaj;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sr-Latn-RS" sz="1200" noProof="0" dirty="0"/>
                        <a:t>bojlere, grejače prostora;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sr-Latn-RS" sz="1200" noProof="0" dirty="0"/>
                        <a:t>sanitarne armature;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sr-Latn-RS" sz="1200" noProof="0" dirty="0"/>
                        <a:t>opremu za ispiranje toaleta i opremu za pisoare;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sr-Latn-RS" sz="1200" noProof="0" dirty="0"/>
                        <a:t>zidne ploče;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sr-Latn-RS" sz="1200" noProof="0" dirty="0"/>
                        <a:t>projektovanje ili izgradnju objekata;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sr-Latn-RS" sz="1200" noProof="0" dirty="0"/>
                        <a:t>vozila;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sr-Latn-RS" sz="1200" noProof="0" dirty="0"/>
                        <a:t>gume;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sr-Latn-RS" sz="1200" noProof="0" dirty="0"/>
                        <a:t>projektovanje ili izgradnju puteva;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6627485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617A213-8133-4D75-8FD2-B8223BD11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353759"/>
              </p:ext>
            </p:extLst>
          </p:nvPr>
        </p:nvGraphicFramePr>
        <p:xfrm>
          <a:off x="5829299" y="1308295"/>
          <a:ext cx="2603311" cy="26289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603311">
                  <a:extLst>
                    <a:ext uri="{9D8B030D-6E8A-4147-A177-3AD203B41FA5}">
                      <a16:colId xmlns:a16="http://schemas.microsoft.com/office/drawing/2014/main" val="2025701239"/>
                    </a:ext>
                  </a:extLst>
                </a:gridCol>
              </a:tblGrid>
              <a:tr h="262890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sr-Latn-RS" sz="1200" noProof="0" dirty="0"/>
                        <a:t>električne lampe i osvetljenje i unutrašnje osvetljenje;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sr-Latn-RS" sz="1200" noProof="0" dirty="0"/>
                        <a:t>rasvetu, osvetljenje puta i saobraćajnu signalizaciju;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sr-Latn-RS" sz="1200" noProof="0" dirty="0"/>
                        <a:t>sredstva za čišćenje, usluge pranja i čišćenja;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sr-Latn-RS" sz="1200" noProof="0" dirty="0"/>
                        <a:t>usluge baštovanstva, poljoprivrednih i drugih proizvoda i baštenske opreme i mašina;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58688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436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Jovana Ciric - Sačuvano\Jovana NALED\2018\PPD USAID\PPD key visu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569" y="2628900"/>
            <a:ext cx="2979191" cy="18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1257300"/>
            <a:ext cx="685800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5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Hvala na pažnji</a:t>
            </a:r>
          </a:p>
          <a:p>
            <a:pPr algn="ctr"/>
            <a:endParaRPr lang="sr-Latn-RS" sz="15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141161CC-8619-482A-A22D-FB1BA3EE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2" y="221911"/>
            <a:ext cx="4264939" cy="383794"/>
          </a:xfrm>
          <a:solidFill>
            <a:srgbClr val="007C82"/>
          </a:solidFill>
        </p:spPr>
        <p:txBody>
          <a:bodyPr wrap="none" lIns="56319" tIns="12241" rIns="56319" bIns="12241" rtlCol="0" anchor="ctr">
            <a:spAutoFit/>
          </a:bodyPr>
          <a:lstStyle/>
          <a:p>
            <a:r>
              <a:rPr lang="en-US" dirty="0"/>
              <a:t>GRA</a:t>
            </a:r>
            <a:r>
              <a:rPr lang="sr-Latn-RS" dirty="0"/>
              <a:t>ĐANI</a:t>
            </a:r>
            <a:r>
              <a:rPr lang="en-US" dirty="0"/>
              <a:t>: </a:t>
            </a:r>
            <a:r>
              <a:rPr lang="sr-Latn-RS" dirty="0"/>
              <a:t>Struktura uzorka*</a:t>
            </a:r>
            <a:endParaRPr lang="en-US" dirty="0"/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6AA87CCC-70CA-46AC-A05C-069CCCE776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117589"/>
              </p:ext>
            </p:extLst>
          </p:nvPr>
        </p:nvGraphicFramePr>
        <p:xfrm>
          <a:off x="284950" y="1181129"/>
          <a:ext cx="8574100" cy="387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6EC46B-EAC7-4808-823D-DED99BADB54A}"/>
              </a:ext>
            </a:extLst>
          </p:cNvPr>
          <p:cNvSpPr/>
          <p:nvPr/>
        </p:nvSpPr>
        <p:spPr bwMode="auto">
          <a:xfrm>
            <a:off x="533400" y="895350"/>
            <a:ext cx="480733" cy="340519"/>
          </a:xfrm>
          <a:prstGeom prst="roundRect">
            <a:avLst/>
          </a:prstGeom>
          <a:solidFill>
            <a:srgbClr val="9F1535"/>
          </a:solidFill>
        </p:spPr>
        <p:txBody>
          <a:bodyPr wrap="none">
            <a:spAutoFit/>
          </a:bodyPr>
          <a:lstStyle/>
          <a:p>
            <a:pPr defTabSz="953984"/>
            <a:r>
              <a:rPr lang="sr-Latn-CS" sz="1400" b="1" dirty="0">
                <a:solidFill>
                  <a:prstClr val="white"/>
                </a:solidFill>
                <a:latin typeface="Segoe UI"/>
              </a:rPr>
              <a:t>Pol</a:t>
            </a:r>
          </a:p>
        </p:txBody>
      </p:sp>
      <p:cxnSp>
        <p:nvCxnSpPr>
          <p:cNvPr id="19" name="Straight Connector 3">
            <a:extLst>
              <a:ext uri="{FF2B5EF4-FFF2-40B4-BE49-F238E27FC236}">
                <a16:creationId xmlns:a16="http://schemas.microsoft.com/office/drawing/2014/main" id="{631C2008-CDA0-4881-8A69-267279D6E4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47800" y="1428750"/>
            <a:ext cx="0" cy="3467437"/>
          </a:xfrm>
          <a:prstGeom prst="line">
            <a:avLst/>
          </a:prstGeom>
          <a:noFill/>
          <a:ln w="19050" cap="flat" cmpd="sng" algn="ctr">
            <a:solidFill>
              <a:srgbClr val="3C9656">
                <a:lumMod val="50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5" name="Straight Connector 3">
            <a:extLst>
              <a:ext uri="{FF2B5EF4-FFF2-40B4-BE49-F238E27FC236}">
                <a16:creationId xmlns:a16="http://schemas.microsoft.com/office/drawing/2014/main" id="{CBF166F8-CAEB-4122-9932-8A4FC003F1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7600" y="1428750"/>
            <a:ext cx="0" cy="3464123"/>
          </a:xfrm>
          <a:prstGeom prst="line">
            <a:avLst/>
          </a:prstGeom>
          <a:noFill/>
          <a:ln w="19050" cap="flat" cmpd="sng" algn="ctr">
            <a:solidFill>
              <a:srgbClr val="3C9656">
                <a:lumMod val="50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6" name="Straight Connector 3">
            <a:extLst>
              <a:ext uri="{FF2B5EF4-FFF2-40B4-BE49-F238E27FC236}">
                <a16:creationId xmlns:a16="http://schemas.microsoft.com/office/drawing/2014/main" id="{B07F7BEE-81C6-4F43-8AD7-25EFBE25DB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86600" y="1428750"/>
            <a:ext cx="0" cy="3465576"/>
          </a:xfrm>
          <a:prstGeom prst="line">
            <a:avLst/>
          </a:prstGeom>
          <a:noFill/>
          <a:ln w="19050" cap="flat" cmpd="sng" algn="ctr">
            <a:solidFill>
              <a:srgbClr val="3C9656">
                <a:lumMod val="50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E703D84-7AC2-40EB-8246-117FA3971A28}"/>
              </a:ext>
            </a:extLst>
          </p:cNvPr>
          <p:cNvSpPr/>
          <p:nvPr/>
        </p:nvSpPr>
        <p:spPr>
          <a:xfrm>
            <a:off x="7639806" y="4866501"/>
            <a:ext cx="1504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200" i="1" dirty="0"/>
              <a:t>*ponderisani podaci</a:t>
            </a:r>
            <a:endParaRPr lang="en-US" sz="1200" i="1" dirty="0"/>
          </a:p>
        </p:txBody>
      </p:sp>
      <p:cxnSp>
        <p:nvCxnSpPr>
          <p:cNvPr id="27" name="Straight Connector 3">
            <a:extLst>
              <a:ext uri="{FF2B5EF4-FFF2-40B4-BE49-F238E27FC236}">
                <a16:creationId xmlns:a16="http://schemas.microsoft.com/office/drawing/2014/main" id="{C74E6C4A-838B-47B4-B256-FBB757375B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43600" y="1428750"/>
            <a:ext cx="0" cy="3465576"/>
          </a:xfrm>
          <a:prstGeom prst="line">
            <a:avLst/>
          </a:prstGeom>
          <a:noFill/>
          <a:ln w="19050" cap="flat" cmpd="sng" algn="ctr">
            <a:solidFill>
              <a:srgbClr val="3C9656">
                <a:lumMod val="50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5C94DDD-87DE-42FF-B0B3-D7B7726E2AB9}"/>
              </a:ext>
            </a:extLst>
          </p:cNvPr>
          <p:cNvSpPr/>
          <p:nvPr/>
        </p:nvSpPr>
        <p:spPr bwMode="auto">
          <a:xfrm>
            <a:off x="2209800" y="895350"/>
            <a:ext cx="821185" cy="340519"/>
          </a:xfrm>
          <a:prstGeom prst="roundRect">
            <a:avLst/>
          </a:prstGeom>
          <a:solidFill>
            <a:srgbClr val="9F1535"/>
          </a:solidFill>
        </p:spPr>
        <p:txBody>
          <a:bodyPr wrap="none">
            <a:spAutoFit/>
          </a:bodyPr>
          <a:lstStyle/>
          <a:p>
            <a:pPr defTabSz="953984"/>
            <a:r>
              <a:rPr lang="sr-Latn-CS" sz="1400" b="1" dirty="0">
                <a:solidFill>
                  <a:prstClr val="white"/>
                </a:solidFill>
                <a:latin typeface="Segoe UI"/>
              </a:rPr>
              <a:t>Godine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3EFB486-31B0-421B-920D-2C5887FE3BB7}"/>
              </a:ext>
            </a:extLst>
          </p:cNvPr>
          <p:cNvSpPr/>
          <p:nvPr/>
        </p:nvSpPr>
        <p:spPr bwMode="auto">
          <a:xfrm>
            <a:off x="5943600" y="895350"/>
            <a:ext cx="1113750" cy="340519"/>
          </a:xfrm>
          <a:prstGeom prst="roundRect">
            <a:avLst/>
          </a:prstGeom>
          <a:solidFill>
            <a:srgbClr val="9F1535"/>
          </a:solidFill>
        </p:spPr>
        <p:txBody>
          <a:bodyPr wrap="none">
            <a:spAutoFit/>
          </a:bodyPr>
          <a:lstStyle/>
          <a:p>
            <a:pPr defTabSz="953984"/>
            <a:r>
              <a:rPr lang="sr-Latn-CS" sz="1400" b="1" dirty="0">
                <a:solidFill>
                  <a:prstClr val="white"/>
                </a:solidFill>
                <a:latin typeface="Segoe UI"/>
              </a:rPr>
              <a:t>Tip naselja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E70A715-347E-4CB0-B194-79EB359116F8}"/>
              </a:ext>
            </a:extLst>
          </p:cNvPr>
          <p:cNvSpPr/>
          <p:nvPr/>
        </p:nvSpPr>
        <p:spPr bwMode="auto">
          <a:xfrm>
            <a:off x="7467600" y="895350"/>
            <a:ext cx="1268841" cy="340519"/>
          </a:xfrm>
          <a:prstGeom prst="roundRect">
            <a:avLst/>
          </a:prstGeom>
          <a:solidFill>
            <a:srgbClr val="9F1535"/>
          </a:solidFill>
        </p:spPr>
        <p:txBody>
          <a:bodyPr wrap="none">
            <a:spAutoFit/>
          </a:bodyPr>
          <a:lstStyle/>
          <a:p>
            <a:pPr defTabSz="953984"/>
            <a:r>
              <a:rPr lang="sr-Latn-CS" sz="1400" b="1" dirty="0">
                <a:solidFill>
                  <a:prstClr val="white"/>
                </a:solidFill>
                <a:latin typeface="Segoe UI"/>
              </a:rPr>
              <a:t>Obrazovanje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2E39861-E9B9-4DC2-B742-EBC04C6AF133}"/>
              </a:ext>
            </a:extLst>
          </p:cNvPr>
          <p:cNvSpPr/>
          <p:nvPr/>
        </p:nvSpPr>
        <p:spPr bwMode="auto">
          <a:xfrm>
            <a:off x="4267200" y="895350"/>
            <a:ext cx="804869" cy="340519"/>
          </a:xfrm>
          <a:prstGeom prst="roundRect">
            <a:avLst/>
          </a:prstGeom>
          <a:solidFill>
            <a:srgbClr val="9F1535"/>
          </a:solidFill>
        </p:spPr>
        <p:txBody>
          <a:bodyPr wrap="none">
            <a:spAutoFit/>
          </a:bodyPr>
          <a:lstStyle/>
          <a:p>
            <a:pPr defTabSz="953984"/>
            <a:r>
              <a:rPr lang="sr-Latn-CS" sz="1400" b="1" dirty="0">
                <a:solidFill>
                  <a:prstClr val="white"/>
                </a:solidFill>
                <a:latin typeface="Segoe UI"/>
              </a:rPr>
              <a:t>Region</a:t>
            </a:r>
          </a:p>
        </p:txBody>
      </p:sp>
      <p:pic>
        <p:nvPicPr>
          <p:cNvPr id="15" name="Picture 14" descr="Man and woman">
            <a:extLst>
              <a:ext uri="{FF2B5EF4-FFF2-40B4-BE49-F238E27FC236}">
                <a16:creationId xmlns:a16="http://schemas.microsoft.com/office/drawing/2014/main" id="{68808881-6DF5-49D8-964C-8A047D69E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80775" y="64246"/>
            <a:ext cx="559923" cy="5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983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141161CC-8619-482A-A22D-FB1BA3EE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2" y="221911"/>
            <a:ext cx="4463903" cy="383794"/>
          </a:xfrm>
          <a:solidFill>
            <a:srgbClr val="418F47"/>
          </a:solidFill>
        </p:spPr>
        <p:txBody>
          <a:bodyPr wrap="none" lIns="56319" tIns="12241" rIns="56319" bIns="12241" rtlCol="0" anchor="ctr">
            <a:spAutoFit/>
          </a:bodyPr>
          <a:lstStyle/>
          <a:p>
            <a:r>
              <a:rPr lang="sr-Latn-RS" dirty="0"/>
              <a:t>PONUĐAČI</a:t>
            </a:r>
            <a:r>
              <a:rPr lang="en-US" dirty="0"/>
              <a:t>: </a:t>
            </a:r>
            <a:r>
              <a:rPr lang="sr-Latn-RS" dirty="0"/>
              <a:t>Struktura uzorka*</a:t>
            </a:r>
            <a:endParaRPr lang="en-US" dirty="0"/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6AA87CCC-70CA-46AC-A05C-069CCCE776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468609"/>
              </p:ext>
            </p:extLst>
          </p:nvPr>
        </p:nvGraphicFramePr>
        <p:xfrm>
          <a:off x="284950" y="1581150"/>
          <a:ext cx="85741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6EC46B-EAC7-4808-823D-DED99BADB54A}"/>
              </a:ext>
            </a:extLst>
          </p:cNvPr>
          <p:cNvSpPr/>
          <p:nvPr/>
        </p:nvSpPr>
        <p:spPr bwMode="auto">
          <a:xfrm>
            <a:off x="152400" y="895350"/>
            <a:ext cx="1447800" cy="578882"/>
          </a:xfrm>
          <a:prstGeom prst="roundRect">
            <a:avLst/>
          </a:prstGeom>
          <a:solidFill>
            <a:srgbClr val="9F1535"/>
          </a:solidFill>
        </p:spPr>
        <p:txBody>
          <a:bodyPr wrap="square">
            <a:spAutoFit/>
          </a:bodyPr>
          <a:lstStyle/>
          <a:p>
            <a:pPr algn="ctr" defTabSz="953984"/>
            <a:r>
              <a:rPr lang="sr-Latn-CS" sz="1400" b="1" dirty="0">
                <a:solidFill>
                  <a:prstClr val="white"/>
                </a:solidFill>
                <a:latin typeface="Segoe UI"/>
              </a:rPr>
              <a:t>Učestovali u postupcima</a:t>
            </a:r>
          </a:p>
        </p:txBody>
      </p:sp>
      <p:cxnSp>
        <p:nvCxnSpPr>
          <p:cNvPr id="19" name="Straight Connector 3">
            <a:extLst>
              <a:ext uri="{FF2B5EF4-FFF2-40B4-BE49-F238E27FC236}">
                <a16:creationId xmlns:a16="http://schemas.microsoft.com/office/drawing/2014/main" id="{631C2008-CDA0-4881-8A69-267279D6E4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1809750"/>
            <a:ext cx="0" cy="3048000"/>
          </a:xfrm>
          <a:prstGeom prst="line">
            <a:avLst/>
          </a:prstGeom>
          <a:noFill/>
          <a:ln w="19050" cap="flat" cmpd="sng" algn="ctr">
            <a:solidFill>
              <a:srgbClr val="3C9656">
                <a:lumMod val="50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5" name="Straight Connector 3">
            <a:extLst>
              <a:ext uri="{FF2B5EF4-FFF2-40B4-BE49-F238E27FC236}">
                <a16:creationId xmlns:a16="http://schemas.microsoft.com/office/drawing/2014/main" id="{CBF166F8-CAEB-4122-9932-8A4FC003F1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31535" y="1756588"/>
            <a:ext cx="0" cy="3083123"/>
          </a:xfrm>
          <a:prstGeom prst="line">
            <a:avLst/>
          </a:prstGeom>
          <a:noFill/>
          <a:ln w="19050" cap="flat" cmpd="sng" algn="ctr">
            <a:solidFill>
              <a:srgbClr val="3C9656">
                <a:lumMod val="50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6" name="Straight Connector 3">
            <a:extLst>
              <a:ext uri="{FF2B5EF4-FFF2-40B4-BE49-F238E27FC236}">
                <a16:creationId xmlns:a16="http://schemas.microsoft.com/office/drawing/2014/main" id="{B07F7BEE-81C6-4F43-8AD7-25EFBE25DB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78502" y="1712284"/>
            <a:ext cx="0" cy="3160776"/>
          </a:xfrm>
          <a:prstGeom prst="line">
            <a:avLst/>
          </a:prstGeom>
          <a:noFill/>
          <a:ln w="19050" cap="flat" cmpd="sng" algn="ctr">
            <a:solidFill>
              <a:srgbClr val="3C9656">
                <a:lumMod val="50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E703D84-7AC2-40EB-8246-117FA3971A28}"/>
              </a:ext>
            </a:extLst>
          </p:cNvPr>
          <p:cNvSpPr/>
          <p:nvPr/>
        </p:nvSpPr>
        <p:spPr>
          <a:xfrm>
            <a:off x="7639806" y="4866501"/>
            <a:ext cx="1504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200" i="1" dirty="0"/>
              <a:t>*ponderisani podaci</a:t>
            </a:r>
            <a:endParaRPr lang="en-US" sz="1200" i="1" dirty="0"/>
          </a:p>
        </p:txBody>
      </p:sp>
      <p:cxnSp>
        <p:nvCxnSpPr>
          <p:cNvPr id="27" name="Straight Connector 3">
            <a:extLst>
              <a:ext uri="{FF2B5EF4-FFF2-40B4-BE49-F238E27FC236}">
                <a16:creationId xmlns:a16="http://schemas.microsoft.com/office/drawing/2014/main" id="{C74E6C4A-838B-47B4-B256-FBB757375B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733550"/>
            <a:ext cx="0" cy="3160776"/>
          </a:xfrm>
          <a:prstGeom prst="line">
            <a:avLst/>
          </a:prstGeom>
          <a:noFill/>
          <a:ln w="19050" cap="flat" cmpd="sng" algn="ctr">
            <a:solidFill>
              <a:srgbClr val="3C9656">
                <a:lumMod val="50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5C94DDD-87DE-42FF-B0B3-D7B7726E2AB9}"/>
              </a:ext>
            </a:extLst>
          </p:cNvPr>
          <p:cNvSpPr/>
          <p:nvPr/>
        </p:nvSpPr>
        <p:spPr bwMode="auto">
          <a:xfrm>
            <a:off x="1828800" y="895350"/>
            <a:ext cx="1368058" cy="340519"/>
          </a:xfrm>
          <a:prstGeom prst="roundRect">
            <a:avLst/>
          </a:prstGeom>
          <a:solidFill>
            <a:srgbClr val="9F1535"/>
          </a:solidFill>
        </p:spPr>
        <p:txBody>
          <a:bodyPr wrap="none">
            <a:spAutoFit/>
          </a:bodyPr>
          <a:lstStyle/>
          <a:p>
            <a:pPr defTabSz="953984"/>
            <a:r>
              <a:rPr lang="sr-Latn-CS" sz="1400" b="1" dirty="0">
                <a:solidFill>
                  <a:prstClr val="white"/>
                </a:solidFill>
                <a:latin typeface="Segoe UI"/>
              </a:rPr>
              <a:t>Veličina firme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3EFB486-31B0-421B-920D-2C5887FE3BB7}"/>
              </a:ext>
            </a:extLst>
          </p:cNvPr>
          <p:cNvSpPr/>
          <p:nvPr/>
        </p:nvSpPr>
        <p:spPr bwMode="auto">
          <a:xfrm>
            <a:off x="5638800" y="895350"/>
            <a:ext cx="1447800" cy="578882"/>
          </a:xfrm>
          <a:prstGeom prst="roundRect">
            <a:avLst/>
          </a:prstGeom>
          <a:solidFill>
            <a:srgbClr val="9F1535"/>
          </a:solidFill>
        </p:spPr>
        <p:txBody>
          <a:bodyPr wrap="square">
            <a:spAutoFit/>
          </a:bodyPr>
          <a:lstStyle/>
          <a:p>
            <a:pPr algn="ctr" defTabSz="953984"/>
            <a:r>
              <a:rPr lang="sr-Latn-CS" sz="1400" b="1" dirty="0">
                <a:solidFill>
                  <a:prstClr val="white"/>
                </a:solidFill>
                <a:latin typeface="Segoe UI"/>
              </a:rPr>
              <a:t>Osoba za javne nabavke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E70A715-347E-4CB0-B194-79EB359116F8}"/>
              </a:ext>
            </a:extLst>
          </p:cNvPr>
          <p:cNvSpPr/>
          <p:nvPr/>
        </p:nvSpPr>
        <p:spPr bwMode="auto">
          <a:xfrm>
            <a:off x="7467600" y="895350"/>
            <a:ext cx="1029626" cy="340519"/>
          </a:xfrm>
          <a:prstGeom prst="roundRect">
            <a:avLst/>
          </a:prstGeom>
          <a:solidFill>
            <a:srgbClr val="9F1535"/>
          </a:solidFill>
        </p:spPr>
        <p:txBody>
          <a:bodyPr wrap="none">
            <a:spAutoFit/>
          </a:bodyPr>
          <a:lstStyle/>
          <a:p>
            <a:pPr defTabSz="953984"/>
            <a:r>
              <a:rPr lang="sr-Latn-CS" sz="1400" b="1" dirty="0">
                <a:solidFill>
                  <a:prstClr val="white"/>
                </a:solidFill>
                <a:latin typeface="Segoe UI"/>
              </a:rPr>
              <a:t>Delatnost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2E39861-E9B9-4DC2-B742-EBC04C6AF133}"/>
              </a:ext>
            </a:extLst>
          </p:cNvPr>
          <p:cNvSpPr/>
          <p:nvPr/>
        </p:nvSpPr>
        <p:spPr bwMode="auto">
          <a:xfrm>
            <a:off x="3657600" y="895350"/>
            <a:ext cx="1507471" cy="340519"/>
          </a:xfrm>
          <a:prstGeom prst="roundRect">
            <a:avLst/>
          </a:prstGeom>
          <a:solidFill>
            <a:srgbClr val="9F1535"/>
          </a:solidFill>
        </p:spPr>
        <p:txBody>
          <a:bodyPr wrap="none">
            <a:spAutoFit/>
          </a:bodyPr>
          <a:lstStyle/>
          <a:p>
            <a:pPr defTabSz="953984"/>
            <a:r>
              <a:rPr lang="sr-Latn-CS" sz="1400" b="1" dirty="0">
                <a:solidFill>
                  <a:prstClr val="white"/>
                </a:solidFill>
                <a:latin typeface="Segoe UI"/>
              </a:rPr>
              <a:t>Broj zaposlenih</a:t>
            </a:r>
          </a:p>
        </p:txBody>
      </p:sp>
      <p:pic>
        <p:nvPicPr>
          <p:cNvPr id="15" name="Picture 14" descr="Briefcase">
            <a:extLst>
              <a:ext uri="{FF2B5EF4-FFF2-40B4-BE49-F238E27FC236}">
                <a16:creationId xmlns:a16="http://schemas.microsoft.com/office/drawing/2014/main" id="{68808881-6DF5-49D8-964C-8A047D69E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80775" y="64246"/>
            <a:ext cx="559923" cy="5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0241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141161CC-8619-482A-A22D-FB1BA3EE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2" y="221911"/>
            <a:ext cx="4540655" cy="383794"/>
          </a:xfrm>
          <a:solidFill>
            <a:srgbClr val="DA9E11"/>
          </a:solidFill>
        </p:spPr>
        <p:txBody>
          <a:bodyPr wrap="none" lIns="56319" tIns="12241" rIns="56319" bIns="12241" rtlCol="0" anchor="ctr">
            <a:spAutoFit/>
          </a:bodyPr>
          <a:lstStyle/>
          <a:p>
            <a:r>
              <a:rPr lang="sr-Latn-RS" dirty="0"/>
              <a:t>NARUČIOCI</a:t>
            </a:r>
            <a:r>
              <a:rPr lang="en-US" dirty="0"/>
              <a:t>: </a:t>
            </a:r>
            <a:r>
              <a:rPr lang="sr-Latn-RS" dirty="0"/>
              <a:t>Struktura uzorka</a:t>
            </a:r>
            <a:endParaRPr lang="en-US" dirty="0"/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6AA87CCC-70CA-46AC-A05C-069CCCE776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909918"/>
              </p:ext>
            </p:extLst>
          </p:nvPr>
        </p:nvGraphicFramePr>
        <p:xfrm>
          <a:off x="284950" y="1181129"/>
          <a:ext cx="8574100" cy="387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6EC46B-EAC7-4808-823D-DED99BADB54A}"/>
              </a:ext>
            </a:extLst>
          </p:cNvPr>
          <p:cNvSpPr/>
          <p:nvPr/>
        </p:nvSpPr>
        <p:spPr bwMode="auto">
          <a:xfrm>
            <a:off x="1143000" y="895350"/>
            <a:ext cx="804869" cy="340519"/>
          </a:xfrm>
          <a:prstGeom prst="roundRect">
            <a:avLst/>
          </a:prstGeom>
          <a:solidFill>
            <a:srgbClr val="9F1535"/>
          </a:solidFill>
        </p:spPr>
        <p:txBody>
          <a:bodyPr wrap="none">
            <a:spAutoFit/>
          </a:bodyPr>
          <a:lstStyle/>
          <a:p>
            <a:pPr defTabSz="953984"/>
            <a:r>
              <a:rPr lang="sr-Latn-CS" sz="1400" b="1" dirty="0">
                <a:solidFill>
                  <a:prstClr val="white"/>
                </a:solidFill>
                <a:latin typeface="Segoe UI"/>
              </a:rPr>
              <a:t>Region</a:t>
            </a:r>
          </a:p>
        </p:txBody>
      </p:sp>
      <p:cxnSp>
        <p:nvCxnSpPr>
          <p:cNvPr id="25" name="Straight Connector 3">
            <a:extLst>
              <a:ext uri="{FF2B5EF4-FFF2-40B4-BE49-F238E27FC236}">
                <a16:creationId xmlns:a16="http://schemas.microsoft.com/office/drawing/2014/main" id="{CBF166F8-CAEB-4122-9932-8A4FC003F1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95600" y="1428750"/>
            <a:ext cx="0" cy="3464123"/>
          </a:xfrm>
          <a:prstGeom prst="line">
            <a:avLst/>
          </a:prstGeom>
          <a:noFill/>
          <a:ln w="19050" cap="flat" cmpd="sng" algn="ctr">
            <a:solidFill>
              <a:srgbClr val="3C9656">
                <a:lumMod val="50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7" name="Straight Connector 3">
            <a:extLst>
              <a:ext uri="{FF2B5EF4-FFF2-40B4-BE49-F238E27FC236}">
                <a16:creationId xmlns:a16="http://schemas.microsoft.com/office/drawing/2014/main" id="{C74E6C4A-838B-47B4-B256-FBB757375B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2600" y="1428750"/>
            <a:ext cx="0" cy="3465576"/>
          </a:xfrm>
          <a:prstGeom prst="line">
            <a:avLst/>
          </a:prstGeom>
          <a:noFill/>
          <a:ln w="19050" cap="flat" cmpd="sng" algn="ctr">
            <a:solidFill>
              <a:srgbClr val="3C9656">
                <a:lumMod val="50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5C94DDD-87DE-42FF-B0B3-D7B7726E2AB9}"/>
              </a:ext>
            </a:extLst>
          </p:cNvPr>
          <p:cNvSpPr/>
          <p:nvPr/>
        </p:nvSpPr>
        <p:spPr bwMode="auto">
          <a:xfrm>
            <a:off x="3429000" y="895350"/>
            <a:ext cx="1507471" cy="340519"/>
          </a:xfrm>
          <a:prstGeom prst="roundRect">
            <a:avLst/>
          </a:prstGeom>
          <a:solidFill>
            <a:srgbClr val="9F1535"/>
          </a:solidFill>
        </p:spPr>
        <p:txBody>
          <a:bodyPr wrap="none">
            <a:spAutoFit/>
          </a:bodyPr>
          <a:lstStyle/>
          <a:p>
            <a:pPr defTabSz="953984"/>
            <a:r>
              <a:rPr lang="sr-Latn-CS" sz="1400" b="1" dirty="0">
                <a:solidFill>
                  <a:prstClr val="white"/>
                </a:solidFill>
                <a:latin typeface="Segoe UI"/>
              </a:rPr>
              <a:t>Broj zaposlenih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E70A715-347E-4CB0-B194-79EB359116F8}"/>
              </a:ext>
            </a:extLst>
          </p:cNvPr>
          <p:cNvSpPr/>
          <p:nvPr/>
        </p:nvSpPr>
        <p:spPr bwMode="auto">
          <a:xfrm>
            <a:off x="6172200" y="895350"/>
            <a:ext cx="1354920" cy="340519"/>
          </a:xfrm>
          <a:prstGeom prst="roundRect">
            <a:avLst/>
          </a:prstGeom>
          <a:solidFill>
            <a:srgbClr val="9F1535"/>
          </a:solidFill>
        </p:spPr>
        <p:txBody>
          <a:bodyPr wrap="none">
            <a:spAutoFit/>
          </a:bodyPr>
          <a:lstStyle/>
          <a:p>
            <a:pPr defTabSz="953984"/>
            <a:r>
              <a:rPr lang="sr-Latn-CS" sz="1400" b="1" dirty="0">
                <a:solidFill>
                  <a:prstClr val="white"/>
                </a:solidFill>
                <a:latin typeface="Segoe UI"/>
              </a:rPr>
              <a:t>Tip institucije</a:t>
            </a:r>
          </a:p>
        </p:txBody>
      </p:sp>
      <p:pic>
        <p:nvPicPr>
          <p:cNvPr id="15" name="Picture 14" descr="Office worker">
            <a:extLst>
              <a:ext uri="{FF2B5EF4-FFF2-40B4-BE49-F238E27FC236}">
                <a16:creationId xmlns:a16="http://schemas.microsoft.com/office/drawing/2014/main" id="{68808881-6DF5-49D8-964C-8A047D69E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80775" y="64246"/>
            <a:ext cx="559923" cy="5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0191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131CBF6-6820-400F-99FB-CB85350A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00" y="1047750"/>
            <a:ext cx="8003800" cy="913770"/>
          </a:xfrm>
        </p:spPr>
        <p:txBody>
          <a:bodyPr wrap="square" anchor="ctr">
            <a:normAutofit/>
          </a:bodyPr>
          <a:lstStyle/>
          <a:p>
            <a:pPr algn="l"/>
            <a:r>
              <a:rPr lang="en-US" sz="2900" dirty="0" err="1"/>
              <a:t>Upoznatost</a:t>
            </a:r>
            <a:r>
              <a:rPr lang="en-US" sz="2900" dirty="0"/>
              <a:t> </a:t>
            </a:r>
            <a:r>
              <a:rPr lang="sr-Latn-RS" sz="2900" dirty="0"/>
              <a:t>i primena</a:t>
            </a:r>
            <a:r>
              <a:rPr lang="en-US" sz="2900" dirty="0"/>
              <a:t> </a:t>
            </a:r>
            <a:r>
              <a:rPr lang="en-US" sz="2900" dirty="0" err="1"/>
              <a:t>kriterijumima</a:t>
            </a:r>
            <a:r>
              <a:rPr lang="sr-Latn-RS" sz="2900" dirty="0"/>
              <a:t> - </a:t>
            </a:r>
            <a:r>
              <a:rPr lang="sr-Latn-RS" sz="2900" i="1" dirty="0"/>
              <a:t>Naručioci</a:t>
            </a:r>
            <a:endParaRPr lang="en-US" sz="2900" i="1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B56599E-3853-4790-8D91-BDAA761ED4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3" b="181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76422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C1457-C3FB-4FDA-BCB6-F86BEA66D4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788" y="4770137"/>
            <a:ext cx="6197011" cy="276999"/>
          </a:xfrm>
          <a:noFill/>
        </p:spPr>
        <p:txBody>
          <a:bodyPr vert="horz" wrap="square" lIns="48965" tIns="0" rIns="48965" bIns="0" rtlCol="0" anchor="ctr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i="1" dirty="0">
                <a:solidFill>
                  <a:schemeClr val="tx1"/>
                </a:solidFill>
              </a:rPr>
              <a:t>U </a:t>
            </a:r>
            <a:r>
              <a:rPr lang="en-US" sz="900" b="0" i="1" dirty="0" err="1">
                <a:solidFill>
                  <a:schemeClr val="tx1"/>
                </a:solidFill>
              </a:rPr>
              <a:t>kojoj</a:t>
            </a:r>
            <a:r>
              <a:rPr lang="en-US" sz="900" b="0" i="1" dirty="0">
                <a:solidFill>
                  <a:schemeClr val="tx1"/>
                </a:solidFill>
              </a:rPr>
              <a:t> meri </a:t>
            </a:r>
            <a:r>
              <a:rPr lang="en-US" sz="900" b="0" i="1" dirty="0" err="1">
                <a:solidFill>
                  <a:schemeClr val="tx1"/>
                </a:solidFill>
              </a:rPr>
              <a:t>ste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upoznati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sa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sledećim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kriterijumima</a:t>
            </a:r>
            <a:r>
              <a:rPr lang="en-US" sz="900" b="0" i="1" dirty="0">
                <a:solidFill>
                  <a:schemeClr val="tx1"/>
                </a:solidFill>
              </a:rPr>
              <a:t> u </a:t>
            </a:r>
            <a:r>
              <a:rPr lang="en-US" sz="900" b="0" i="1" dirty="0" err="1">
                <a:solidFill>
                  <a:schemeClr val="tx1"/>
                </a:solidFill>
              </a:rPr>
              <a:t>vezi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postupka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javnih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nabavki</a:t>
            </a:r>
            <a:r>
              <a:rPr lang="en-US" sz="900" b="0" i="1" dirty="0">
                <a:solidFill>
                  <a:schemeClr val="tx1"/>
                </a:solidFill>
              </a:rPr>
              <a:t>? </a:t>
            </a:r>
            <a:r>
              <a:rPr lang="en-US" sz="900" b="0" i="1" dirty="0" err="1">
                <a:solidFill>
                  <a:schemeClr val="tx1"/>
                </a:solidFill>
              </a:rPr>
              <a:t>Molim</a:t>
            </a:r>
            <a:r>
              <a:rPr lang="en-US" sz="900" b="0" i="1" dirty="0">
                <a:solidFill>
                  <a:schemeClr val="tx1"/>
                </a:solidFill>
              </a:rPr>
              <a:t> Vas da </a:t>
            </a:r>
            <a:r>
              <a:rPr lang="en-US" sz="900" b="0" i="1" dirty="0" err="1">
                <a:solidFill>
                  <a:schemeClr val="tx1"/>
                </a:solidFill>
              </a:rPr>
              <a:t>koristite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skalu</a:t>
            </a:r>
            <a:r>
              <a:rPr lang="en-US" sz="900" b="0" i="1" dirty="0">
                <a:solidFill>
                  <a:schemeClr val="tx1"/>
                </a:solidFill>
              </a:rPr>
              <a:t> od 1 do 4, </a:t>
            </a:r>
            <a:r>
              <a:rPr lang="en-US" sz="900" b="0" i="1" dirty="0" err="1">
                <a:solidFill>
                  <a:schemeClr val="tx1"/>
                </a:solidFill>
              </a:rPr>
              <a:t>gde</a:t>
            </a:r>
            <a:r>
              <a:rPr lang="en-US" sz="900" b="0" i="1" dirty="0">
                <a:solidFill>
                  <a:schemeClr val="tx1"/>
                </a:solidFill>
              </a:rPr>
              <a:t> 1 </a:t>
            </a:r>
            <a:r>
              <a:rPr lang="en-US" sz="900" b="0" i="1" dirty="0" err="1">
                <a:solidFill>
                  <a:schemeClr val="tx1"/>
                </a:solidFill>
              </a:rPr>
              <a:t>znači</a:t>
            </a:r>
            <a:r>
              <a:rPr lang="en-US" sz="900" b="0" i="1" dirty="0">
                <a:solidFill>
                  <a:schemeClr val="tx1"/>
                </a:solidFill>
              </a:rPr>
              <a:t> da se </a:t>
            </a:r>
            <a:r>
              <a:rPr lang="en-US" sz="900" b="0" i="1" dirty="0" err="1">
                <a:solidFill>
                  <a:schemeClr val="tx1"/>
                </a:solidFill>
              </a:rPr>
              <a:t>uopšte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niste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upoznati</a:t>
            </a:r>
            <a:r>
              <a:rPr lang="en-US" sz="900" b="0" i="1" dirty="0">
                <a:solidFill>
                  <a:schemeClr val="tx1"/>
                </a:solidFill>
              </a:rPr>
              <a:t>, a 4 da </a:t>
            </a:r>
            <a:r>
              <a:rPr lang="en-US" sz="900" b="0" i="1" dirty="0" err="1">
                <a:solidFill>
                  <a:schemeClr val="tx1"/>
                </a:solidFill>
              </a:rPr>
              <a:t>ste</a:t>
            </a:r>
            <a:r>
              <a:rPr lang="en-US" sz="900" b="0" i="1" dirty="0">
                <a:solidFill>
                  <a:schemeClr val="tx1"/>
                </a:solidFill>
              </a:rPr>
              <a:t> u </a:t>
            </a:r>
            <a:r>
              <a:rPr lang="en-US" sz="900" b="0" i="1" dirty="0" err="1">
                <a:solidFill>
                  <a:schemeClr val="tx1"/>
                </a:solidFill>
              </a:rPr>
              <a:t>potpunosti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upoznati</a:t>
            </a:r>
            <a:r>
              <a:rPr lang="en-US" sz="900" b="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4DD682-DB2E-452E-8E1E-A29DE5F2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2" y="240665"/>
            <a:ext cx="8305798" cy="346284"/>
          </a:xfrm>
          <a:solidFill>
            <a:srgbClr val="DA9E11"/>
          </a:solidFill>
        </p:spPr>
        <p:txBody>
          <a:bodyPr wrap="square" lIns="56319" tIns="12241" rIns="56319" bIns="12241" rtlCol="0" anchor="ctr">
            <a:spAutoFit/>
          </a:bodyPr>
          <a:lstStyle/>
          <a:p>
            <a:r>
              <a:rPr lang="sr-Latn-RS" sz="1800" dirty="0"/>
              <a:t>Upoznatost naručilaca sa kriterijumima u vezi postupka javnih nabavki</a:t>
            </a:r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754BF5-27FB-49C8-A78A-5FC8B642A146}"/>
              </a:ext>
            </a:extLst>
          </p:cNvPr>
          <p:cNvSpPr txBox="1"/>
          <p:nvPr/>
        </p:nvSpPr>
        <p:spPr bwMode="gray">
          <a:xfrm>
            <a:off x="6781800" y="4878550"/>
            <a:ext cx="2362200" cy="138499"/>
          </a:xfrm>
          <a:prstGeom prst="rect">
            <a:avLst/>
          </a:prstGeom>
          <a:noFill/>
        </p:spPr>
        <p:txBody>
          <a:bodyPr vert="horz" wrap="square" lIns="48965" tIns="0" rIns="48965" bIns="0" rtlCol="0" anchor="ctr">
            <a:spAutoFit/>
          </a:bodyPr>
          <a:lstStyle>
            <a:defPPr>
              <a:defRPr lang="en-US"/>
            </a:defPPr>
            <a:lvl1pPr indent="0" defTabSz="7152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Tx/>
              <a:buNone/>
              <a:defRPr sz="900" b="0" i="1"/>
            </a:lvl1pPr>
            <a:lvl2pPr marL="581156" indent="-223521" defTabSz="715269">
              <a:lnSpc>
                <a:spcPct val="110000"/>
              </a:lnSpc>
              <a:spcBef>
                <a:spcPts val="408"/>
              </a:spcBef>
              <a:spcAft>
                <a:spcPts val="408"/>
              </a:spcAft>
              <a:buClr>
                <a:schemeClr val="bg2"/>
              </a:buClr>
              <a:buFont typeface="Geomanist Light" pitchFamily="50" charset="0"/>
              <a:buChar char="–"/>
              <a:defRPr sz="1900"/>
            </a:lvl2pPr>
            <a:lvl3pPr marL="894087" indent="-178817" defTabSz="715269">
              <a:lnSpc>
                <a:spcPct val="110000"/>
              </a:lnSpc>
              <a:spcBef>
                <a:spcPts val="408"/>
              </a:spcBef>
              <a:spcAft>
                <a:spcPts val="408"/>
              </a:spcAft>
              <a:buClr>
                <a:schemeClr val="bg2"/>
              </a:buClr>
              <a:buFont typeface="Geomanist Light" pitchFamily="50" charset="0"/>
              <a:buChar char="–"/>
              <a:defRPr sz="1600"/>
            </a:lvl3pPr>
            <a:lvl4pPr marL="1251722" indent="-178817" defTabSz="715269">
              <a:lnSpc>
                <a:spcPct val="110000"/>
              </a:lnSpc>
              <a:spcBef>
                <a:spcPts val="408"/>
              </a:spcBef>
              <a:spcAft>
                <a:spcPts val="408"/>
              </a:spcAft>
              <a:buClr>
                <a:schemeClr val="bg2"/>
              </a:buClr>
              <a:buFont typeface="Geomanist Light" pitchFamily="50" charset="0"/>
              <a:buChar char="–"/>
              <a:defRPr sz="1400"/>
            </a:lvl4pPr>
            <a:lvl5pPr marL="1609356" indent="-178817" defTabSz="715269">
              <a:lnSpc>
                <a:spcPct val="110000"/>
              </a:lnSpc>
              <a:spcBef>
                <a:spcPts val="408"/>
              </a:spcBef>
              <a:spcAft>
                <a:spcPts val="408"/>
              </a:spcAft>
              <a:buClr>
                <a:schemeClr val="bg2"/>
              </a:buClr>
              <a:buFont typeface="Geomanist Light" pitchFamily="50" charset="0"/>
              <a:buChar char="–"/>
              <a:defRPr sz="1400"/>
            </a:lvl5pPr>
            <a:lvl6pPr marL="1966991" indent="-178817" defTabSz="715269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6pPr>
            <a:lvl7pPr marL="2324626" indent="-178817" defTabSz="715269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7pPr>
            <a:lvl8pPr marL="2682260" indent="-178817" defTabSz="715269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8pPr>
            <a:lvl9pPr marL="3039895" indent="-178817" defTabSz="715269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9pPr>
          </a:lstStyle>
          <a:p>
            <a:r>
              <a:rPr lang="sr-Latn-RS" i="0" dirty="0"/>
              <a:t>Baza: Ukupna populacija ponuđača</a:t>
            </a:r>
            <a:endParaRPr lang="en-US" i="0" dirty="0"/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4E41FC0C-C512-476F-9726-1CD8305649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143991"/>
              </p:ext>
            </p:extLst>
          </p:nvPr>
        </p:nvGraphicFramePr>
        <p:xfrm>
          <a:off x="203789" y="1398279"/>
          <a:ext cx="8711611" cy="3230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9673761-C94D-4B45-8F02-AF02CE048699}"/>
              </a:ext>
            </a:extLst>
          </p:cNvPr>
          <p:cNvSpPr txBox="1"/>
          <p:nvPr/>
        </p:nvSpPr>
        <p:spPr>
          <a:xfrm>
            <a:off x="228600" y="819150"/>
            <a:ext cx="8686800" cy="5732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0000" tIns="0" rIns="90000" bIns="0" rtlCol="0" anchor="ctr">
            <a:normAutofit/>
          </a:bodyPr>
          <a:lstStyle>
            <a:defPPr>
              <a:defRPr lang="en-US"/>
            </a:defPPr>
            <a:lvl1pPr algn="just" defTabSz="1051802">
              <a:defRPr sz="1400"/>
            </a:lvl1pPr>
            <a:lvl2pPr marL="525902" defTabSz="1051802">
              <a:defRPr sz="2100"/>
            </a:lvl2pPr>
            <a:lvl3pPr marL="1051802" defTabSz="1051802">
              <a:defRPr sz="2100"/>
            </a:lvl3pPr>
            <a:lvl4pPr marL="1577704" defTabSz="1051802">
              <a:defRPr sz="2100"/>
            </a:lvl4pPr>
            <a:lvl5pPr marL="2103606" defTabSz="1051802">
              <a:defRPr sz="2100"/>
            </a:lvl5pPr>
            <a:lvl6pPr marL="2629507" defTabSz="1051802">
              <a:defRPr sz="2100"/>
            </a:lvl6pPr>
            <a:lvl7pPr marL="3155408" defTabSz="1051802">
              <a:defRPr sz="2100"/>
            </a:lvl7pPr>
            <a:lvl8pPr marL="3681310" defTabSz="1051802">
              <a:defRPr sz="2100"/>
            </a:lvl8pPr>
            <a:lvl9pPr marL="4207211" defTabSz="1051802">
              <a:defRPr sz="2100"/>
            </a:lvl9pPr>
          </a:lstStyle>
          <a:p>
            <a:r>
              <a:rPr lang="en-US" sz="1300" dirty="0" err="1"/>
              <a:t>Ve</a:t>
            </a:r>
            <a:r>
              <a:rPr lang="sr-Latn-RS" sz="1300" dirty="0"/>
              <a:t>ć</a:t>
            </a:r>
            <a:r>
              <a:rPr lang="en-US" sz="1300" dirty="0" err="1"/>
              <a:t>ina</a:t>
            </a:r>
            <a:r>
              <a:rPr lang="en-US" sz="1300" dirty="0"/>
              <a:t> </a:t>
            </a:r>
            <a:r>
              <a:rPr lang="sr-Latn-RS" sz="1300" dirty="0"/>
              <a:t>ispitanih ponuđača </a:t>
            </a:r>
            <a:r>
              <a:rPr lang="en-US" sz="1300" dirty="0"/>
              <a:t>je </a:t>
            </a:r>
            <a:r>
              <a:rPr lang="sr-Latn-RS" sz="1300" dirty="0"/>
              <a:t>navela daje u</a:t>
            </a:r>
            <a:r>
              <a:rPr lang="en-US" sz="1300" dirty="0"/>
              <a:t>po</a:t>
            </a:r>
            <a:r>
              <a:rPr lang="sr-Latn-RS" sz="1300" dirty="0"/>
              <a:t>z</a:t>
            </a:r>
            <a:r>
              <a:rPr lang="en-US" sz="1300" dirty="0"/>
              <a:t>nata </a:t>
            </a:r>
            <a:r>
              <a:rPr lang="sr-Latn-RS" sz="1300" dirty="0"/>
              <a:t>ekološkim</a:t>
            </a:r>
            <a:r>
              <a:rPr lang="en-US" sz="1300" dirty="0"/>
              <a:t> </a:t>
            </a:r>
            <a:r>
              <a:rPr lang="en-US" sz="1300" dirty="0" err="1"/>
              <a:t>kriterijum</a:t>
            </a:r>
            <a:r>
              <a:rPr lang="sr-Latn-RS" sz="1300" dirty="0"/>
              <a:t>ima (6 od10)</a:t>
            </a:r>
            <a:r>
              <a:rPr lang="en-US" sz="1300" dirty="0"/>
              <a:t>. </a:t>
            </a:r>
            <a:r>
              <a:rPr lang="en-US" sz="1300" dirty="0" err="1"/>
              <a:t>Ubedljivo</a:t>
            </a:r>
            <a:r>
              <a:rPr lang="en-US" sz="1300" dirty="0"/>
              <a:t> </a:t>
            </a:r>
            <a:r>
              <a:rPr lang="en-US" sz="1300" dirty="0" err="1"/>
              <a:t>najpoznatiji</a:t>
            </a:r>
            <a:r>
              <a:rPr lang="en-US" sz="1300" dirty="0"/>
              <a:t> je </a:t>
            </a:r>
            <a:r>
              <a:rPr lang="en-US" sz="1300" dirty="0" err="1"/>
              <a:t>kriterijum</a:t>
            </a:r>
            <a:r>
              <a:rPr lang="en-US" sz="1300" dirty="0"/>
              <a:t> </a:t>
            </a:r>
            <a:r>
              <a:rPr lang="en-US" sz="1300" dirty="0" err="1"/>
              <a:t>kvaliteta</a:t>
            </a:r>
            <a:r>
              <a:rPr lang="en-US" sz="1300" dirty="0"/>
              <a:t>, </a:t>
            </a:r>
            <a:r>
              <a:rPr lang="en-US" sz="1300" dirty="0" err="1"/>
              <a:t>sa</a:t>
            </a:r>
            <a:r>
              <a:rPr lang="en-US" sz="1300" dirty="0"/>
              <a:t> </a:t>
            </a:r>
            <a:r>
              <a:rPr lang="en-US" sz="1300" dirty="0" err="1"/>
              <a:t>kojim</a:t>
            </a:r>
            <a:r>
              <a:rPr lang="en-US" sz="1300" dirty="0"/>
              <a:t> je </a:t>
            </a:r>
            <a:r>
              <a:rPr lang="en-US" sz="1300" dirty="0" err="1"/>
              <a:t>upoznato</a:t>
            </a:r>
            <a:r>
              <a:rPr lang="en-US" sz="1300" dirty="0"/>
              <a:t> </a:t>
            </a:r>
            <a:r>
              <a:rPr lang="en-US" sz="1300" dirty="0" err="1"/>
              <a:t>skoro</a:t>
            </a:r>
            <a:r>
              <a:rPr lang="en-US" sz="1300" dirty="0"/>
              <a:t> </a:t>
            </a:r>
            <a:r>
              <a:rPr lang="en-US" sz="1300" dirty="0" err="1"/>
              <a:t>devet</a:t>
            </a:r>
            <a:r>
              <a:rPr lang="en-US" sz="1300" dirty="0"/>
              <a:t> od </a:t>
            </a:r>
            <a:r>
              <a:rPr lang="en-US" sz="1300" dirty="0" err="1"/>
              <a:t>deset</a:t>
            </a:r>
            <a:r>
              <a:rPr lang="en-US" sz="1300" dirty="0"/>
              <a:t> </a:t>
            </a:r>
            <a:r>
              <a:rPr lang="en-US" sz="1300" dirty="0" err="1"/>
              <a:t>naru</a:t>
            </a:r>
            <a:r>
              <a:rPr lang="sr-Latn-RS" sz="1300" dirty="0"/>
              <a:t>č</a:t>
            </a:r>
            <a:r>
              <a:rPr lang="en-US" sz="1300" dirty="0" err="1"/>
              <a:t>ilaca</a:t>
            </a:r>
            <a:r>
              <a:rPr lang="en-US" sz="1300" dirty="0"/>
              <a:t>. </a:t>
            </a:r>
          </a:p>
        </p:txBody>
      </p:sp>
      <p:pic>
        <p:nvPicPr>
          <p:cNvPr id="8" name="Picture 14" descr="Office worker">
            <a:extLst>
              <a:ext uri="{FF2B5EF4-FFF2-40B4-BE49-F238E27FC236}">
                <a16:creationId xmlns:a16="http://schemas.microsoft.com/office/drawing/2014/main" id="{9FF16B29-B8F7-4AE1-B53D-B4D4EC509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584077" y="57150"/>
            <a:ext cx="559923" cy="559923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07A2558-6D0F-42D0-9380-A7AD750870CC}"/>
              </a:ext>
            </a:extLst>
          </p:cNvPr>
          <p:cNvSpPr/>
          <p:nvPr/>
        </p:nvSpPr>
        <p:spPr bwMode="gray">
          <a:xfrm>
            <a:off x="381000" y="2800350"/>
            <a:ext cx="978408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183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C1457-C3FB-4FDA-BCB6-F86BEA66D4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788" y="4839387"/>
            <a:ext cx="6197011" cy="138499"/>
          </a:xfrm>
          <a:noFill/>
        </p:spPr>
        <p:txBody>
          <a:bodyPr vert="horz" wrap="square" lIns="48965" tIns="0" rIns="48965" bIns="0" rtlCol="0" anchor="ctr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i="1" dirty="0">
                <a:solidFill>
                  <a:schemeClr val="tx1"/>
                </a:solidFill>
              </a:rPr>
              <a:t>Koliko </a:t>
            </a:r>
            <a:r>
              <a:rPr lang="en-US" sz="900" b="0" i="1" dirty="0" err="1">
                <a:solidFill>
                  <a:schemeClr val="tx1"/>
                </a:solidFill>
              </a:rPr>
              <a:t>češto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primenjujete</a:t>
            </a:r>
            <a:r>
              <a:rPr lang="en-US" sz="900" b="0" i="1" dirty="0">
                <a:solidFill>
                  <a:schemeClr val="tx1"/>
                </a:solidFill>
              </a:rPr>
              <a:t> date </a:t>
            </a:r>
            <a:r>
              <a:rPr lang="en-US" sz="900" b="0" i="1" dirty="0" err="1">
                <a:solidFill>
                  <a:schemeClr val="tx1"/>
                </a:solidFill>
              </a:rPr>
              <a:t>kriterijume</a:t>
            </a:r>
            <a:r>
              <a:rPr lang="en-US" sz="900" b="0" i="1" dirty="0">
                <a:solidFill>
                  <a:schemeClr val="tx1"/>
                </a:solidFill>
              </a:rPr>
              <a:t> za </a:t>
            </a:r>
            <a:r>
              <a:rPr lang="en-US" sz="900" b="0" i="1" dirty="0" err="1">
                <a:solidFill>
                  <a:schemeClr val="tx1"/>
                </a:solidFill>
              </a:rPr>
              <a:t>ocenu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ponuda</a:t>
            </a:r>
            <a:r>
              <a:rPr lang="en-US" sz="900" b="0" i="1" dirty="0">
                <a:solidFill>
                  <a:schemeClr val="tx1"/>
                </a:solidFill>
              </a:rPr>
              <a:t> u </a:t>
            </a:r>
            <a:r>
              <a:rPr lang="en-US" sz="900" b="0" i="1" dirty="0" err="1">
                <a:solidFill>
                  <a:schemeClr val="tx1"/>
                </a:solidFill>
              </a:rPr>
              <a:t>okviru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procesa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javnih</a:t>
            </a:r>
            <a:r>
              <a:rPr lang="en-US" sz="900" b="0" i="1" dirty="0">
                <a:solidFill>
                  <a:schemeClr val="tx1"/>
                </a:solidFill>
              </a:rPr>
              <a:t> </a:t>
            </a:r>
            <a:r>
              <a:rPr lang="en-US" sz="900" b="0" i="1" dirty="0" err="1">
                <a:solidFill>
                  <a:schemeClr val="tx1"/>
                </a:solidFill>
              </a:rPr>
              <a:t>nabavki</a:t>
            </a:r>
            <a:r>
              <a:rPr lang="en-US" sz="900" b="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4DD682-DB2E-452E-8E1E-A29DE5F2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2" y="240665"/>
            <a:ext cx="8305798" cy="346284"/>
          </a:xfrm>
          <a:solidFill>
            <a:srgbClr val="DA9E11"/>
          </a:solidFill>
        </p:spPr>
        <p:txBody>
          <a:bodyPr wrap="square" lIns="56319" tIns="12241" rIns="56319" bIns="12241" rtlCol="0" anchor="ctr">
            <a:spAutoFit/>
          </a:bodyPr>
          <a:lstStyle/>
          <a:p>
            <a:r>
              <a:rPr lang="sr-Latn-RS" sz="1800" dirty="0"/>
              <a:t>Primena kriterijumima za ocenu ponuda u okviru procesa javnih nabavki</a:t>
            </a:r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754BF5-27FB-49C8-A78A-5FC8B642A146}"/>
              </a:ext>
            </a:extLst>
          </p:cNvPr>
          <p:cNvSpPr txBox="1"/>
          <p:nvPr/>
        </p:nvSpPr>
        <p:spPr bwMode="gray">
          <a:xfrm>
            <a:off x="5992546" y="4857750"/>
            <a:ext cx="3124200" cy="138499"/>
          </a:xfrm>
          <a:prstGeom prst="rect">
            <a:avLst/>
          </a:prstGeom>
          <a:noFill/>
        </p:spPr>
        <p:txBody>
          <a:bodyPr vert="horz" wrap="square" lIns="48965" tIns="0" rIns="48965" bIns="0" rtlCol="0" anchor="ctr">
            <a:spAutoFit/>
          </a:bodyPr>
          <a:lstStyle>
            <a:defPPr>
              <a:defRPr lang="en-US"/>
            </a:defPPr>
            <a:lvl1pPr indent="0" defTabSz="7152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Tx/>
              <a:buNone/>
              <a:defRPr sz="900" b="0" i="1"/>
            </a:lvl1pPr>
            <a:lvl2pPr marL="581156" indent="-223521" defTabSz="715269">
              <a:lnSpc>
                <a:spcPct val="110000"/>
              </a:lnSpc>
              <a:spcBef>
                <a:spcPts val="408"/>
              </a:spcBef>
              <a:spcAft>
                <a:spcPts val="408"/>
              </a:spcAft>
              <a:buClr>
                <a:schemeClr val="bg2"/>
              </a:buClr>
              <a:buFont typeface="Geomanist Light" pitchFamily="50" charset="0"/>
              <a:buChar char="–"/>
              <a:defRPr sz="1900"/>
            </a:lvl2pPr>
            <a:lvl3pPr marL="894087" indent="-178817" defTabSz="715269">
              <a:lnSpc>
                <a:spcPct val="110000"/>
              </a:lnSpc>
              <a:spcBef>
                <a:spcPts val="408"/>
              </a:spcBef>
              <a:spcAft>
                <a:spcPts val="408"/>
              </a:spcAft>
              <a:buClr>
                <a:schemeClr val="bg2"/>
              </a:buClr>
              <a:buFont typeface="Geomanist Light" pitchFamily="50" charset="0"/>
              <a:buChar char="–"/>
              <a:defRPr sz="1600"/>
            </a:lvl3pPr>
            <a:lvl4pPr marL="1251722" indent="-178817" defTabSz="715269">
              <a:lnSpc>
                <a:spcPct val="110000"/>
              </a:lnSpc>
              <a:spcBef>
                <a:spcPts val="408"/>
              </a:spcBef>
              <a:spcAft>
                <a:spcPts val="408"/>
              </a:spcAft>
              <a:buClr>
                <a:schemeClr val="bg2"/>
              </a:buClr>
              <a:buFont typeface="Geomanist Light" pitchFamily="50" charset="0"/>
              <a:buChar char="–"/>
              <a:defRPr sz="1400"/>
            </a:lvl4pPr>
            <a:lvl5pPr marL="1609356" indent="-178817" defTabSz="715269">
              <a:lnSpc>
                <a:spcPct val="110000"/>
              </a:lnSpc>
              <a:spcBef>
                <a:spcPts val="408"/>
              </a:spcBef>
              <a:spcAft>
                <a:spcPts val="408"/>
              </a:spcAft>
              <a:buClr>
                <a:schemeClr val="bg2"/>
              </a:buClr>
              <a:buFont typeface="Geomanist Light" pitchFamily="50" charset="0"/>
              <a:buChar char="–"/>
              <a:defRPr sz="1400"/>
            </a:lvl5pPr>
            <a:lvl6pPr marL="1966991" indent="-178817" defTabSz="715269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6pPr>
            <a:lvl7pPr marL="2324626" indent="-178817" defTabSz="715269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7pPr>
            <a:lvl8pPr marL="2682260" indent="-178817" defTabSz="715269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8pPr>
            <a:lvl9pPr marL="3039895" indent="-178817" defTabSz="715269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9pPr>
          </a:lstStyle>
          <a:p>
            <a:r>
              <a:rPr lang="sr-Latn-RS" i="0" dirty="0"/>
              <a:t>Baza: </a:t>
            </a:r>
            <a:r>
              <a:rPr lang="en-US" i="0" dirty="0" err="1"/>
              <a:t>Naru</a:t>
            </a:r>
            <a:r>
              <a:rPr lang="sr-Latn-RS" i="0" dirty="0"/>
              <a:t>čioci koji nisu odgovorili </a:t>
            </a:r>
            <a:r>
              <a:rPr lang="sr-Latn-RS" dirty="0"/>
              <a:t>nimalo</a:t>
            </a:r>
            <a:r>
              <a:rPr lang="sr-Latn-RS" i="0" dirty="0"/>
              <a:t> za dati kriterijum </a:t>
            </a:r>
            <a:endParaRPr lang="en-US" i="0" dirty="0"/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4E41FC0C-C512-476F-9726-1CD8305649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368782"/>
              </p:ext>
            </p:extLst>
          </p:nvPr>
        </p:nvGraphicFramePr>
        <p:xfrm>
          <a:off x="203789" y="1398279"/>
          <a:ext cx="8711611" cy="3307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9673761-C94D-4B45-8F02-AF02CE048699}"/>
              </a:ext>
            </a:extLst>
          </p:cNvPr>
          <p:cNvSpPr txBox="1"/>
          <p:nvPr/>
        </p:nvSpPr>
        <p:spPr>
          <a:xfrm>
            <a:off x="228600" y="819150"/>
            <a:ext cx="8686800" cy="5732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0000" tIns="0" rIns="90000" bIns="0" rtlCol="0" anchor="ctr">
            <a:normAutofit/>
          </a:bodyPr>
          <a:lstStyle>
            <a:defPPr>
              <a:defRPr lang="en-US"/>
            </a:defPPr>
            <a:lvl1pPr algn="just" defTabSz="1051802">
              <a:defRPr sz="1400"/>
            </a:lvl1pPr>
            <a:lvl2pPr marL="525902" defTabSz="1051802">
              <a:defRPr sz="2100"/>
            </a:lvl2pPr>
            <a:lvl3pPr marL="1051802" defTabSz="1051802">
              <a:defRPr sz="2100"/>
            </a:lvl3pPr>
            <a:lvl4pPr marL="1577704" defTabSz="1051802">
              <a:defRPr sz="2100"/>
            </a:lvl4pPr>
            <a:lvl5pPr marL="2103606" defTabSz="1051802">
              <a:defRPr sz="2100"/>
            </a:lvl5pPr>
            <a:lvl6pPr marL="2629507" defTabSz="1051802">
              <a:defRPr sz="2100"/>
            </a:lvl6pPr>
            <a:lvl7pPr marL="3155408" defTabSz="1051802">
              <a:defRPr sz="2100"/>
            </a:lvl7pPr>
            <a:lvl8pPr marL="3681310" defTabSz="1051802">
              <a:defRPr sz="2100"/>
            </a:lvl8pPr>
            <a:lvl9pPr marL="4207211" defTabSz="1051802">
              <a:defRPr sz="2100"/>
            </a:lvl9pPr>
          </a:lstStyle>
          <a:p>
            <a:r>
              <a:rPr lang="en-US" sz="1300" dirty="0" err="1"/>
              <a:t>Ipak</a:t>
            </a:r>
            <a:r>
              <a:rPr lang="en-US" sz="1300" dirty="0"/>
              <a:t>, </a:t>
            </a:r>
            <a:r>
              <a:rPr lang="sr-Latn-RS" sz="1300" dirty="0"/>
              <a:t>tek  trećina naručilaca koji su barem malo upoznati ekološkim kriterijumima kaže da primenjuje ovaj kriterijum uvek ili često, dok se ostali kriterijumi primenjuju još ređe, osim kriterijuma kvaliteta</a:t>
            </a:r>
            <a:endParaRPr lang="en-US" sz="1300" dirty="0"/>
          </a:p>
        </p:txBody>
      </p:sp>
      <p:pic>
        <p:nvPicPr>
          <p:cNvPr id="8" name="Picture 14" descr="Office worker">
            <a:extLst>
              <a:ext uri="{FF2B5EF4-FFF2-40B4-BE49-F238E27FC236}">
                <a16:creationId xmlns:a16="http://schemas.microsoft.com/office/drawing/2014/main" id="{2ACC1C55-54C9-4BAD-B6D3-162991A73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579723" y="57150"/>
            <a:ext cx="559923" cy="55992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CF127A1-BFA6-45D7-A2B6-F006AC96B0E3}"/>
              </a:ext>
            </a:extLst>
          </p:cNvPr>
          <p:cNvSpPr/>
          <p:nvPr/>
        </p:nvSpPr>
        <p:spPr bwMode="gray">
          <a:xfrm>
            <a:off x="545592" y="2414816"/>
            <a:ext cx="978408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5232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heme/theme1.xml><?xml version="1.0" encoding="utf-8"?>
<a:theme xmlns:a="http://schemas.openxmlformats.org/drawingml/2006/main" name="3__Public_Affairs_16-9 widescreen_ Ipsos Template (2016)">
  <a:themeElements>
    <a:clrScheme name="_Ipsos_Black_(Modern)">
      <a:dk1>
        <a:srgbClr val="222223"/>
      </a:dk1>
      <a:lt1>
        <a:sysClr val="window" lastClr="FFFFFF"/>
      </a:lt1>
      <a:dk2>
        <a:srgbClr val="888B8D"/>
      </a:dk2>
      <a:lt2>
        <a:srgbClr val="222223"/>
      </a:lt2>
      <a:accent1>
        <a:srgbClr val="F1BE48"/>
      </a:accent1>
      <a:accent2>
        <a:srgbClr val="888B8D"/>
      </a:accent2>
      <a:accent3>
        <a:srgbClr val="FF585D"/>
      </a:accent3>
      <a:accent4>
        <a:srgbClr val="71B2C9"/>
      </a:accent4>
      <a:accent5>
        <a:srgbClr val="C8C9C7"/>
      </a:accent5>
      <a:accent6>
        <a:srgbClr val="74AA50"/>
      </a:accent6>
      <a:hlink>
        <a:srgbClr val="485CC7"/>
      </a:hlink>
      <a:folHlink>
        <a:srgbClr val="00B2A9"/>
      </a:folHlink>
    </a:clrScheme>
    <a:fontScheme name="_Ipsos_Presentation Font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lnSpc>
            <a:spcPct val="110000"/>
          </a:lnSpc>
          <a:spcBef>
            <a:spcPts val="2400"/>
          </a:spcBef>
          <a:buClr>
            <a:schemeClr val="bg2"/>
          </a:buClr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lumMod val="25000"/>
              <a:lumOff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36000" rIns="72000" bIns="36000" rtlCol="0">
        <a:spAutoFit/>
      </a:bodyPr>
      <a:lstStyle>
        <a:defPPr>
          <a:lnSpc>
            <a:spcPct val="110000"/>
          </a:lnSpc>
          <a:spcBef>
            <a:spcPts val="2400"/>
          </a:spcBef>
          <a:buClr>
            <a:schemeClr val="bg2"/>
          </a:buCl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_Public_Affairs_16-9 widescreen_ Ipsos Template (2016)_v1.potx" id="{D2CDBA0F-6E6C-43A6-9B5B-F5A81A4553DF}" vid="{9DB46285-9EDF-4E3F-817C-D72498801A47}"/>
    </a:ext>
  </a:extLst>
</a:theme>
</file>

<file path=ppt/theme/theme2.xml><?xml version="1.0" encoding="utf-8"?>
<a:theme xmlns:a="http://schemas.openxmlformats.org/drawingml/2006/main" name="1_PPT Template - Ipsos Public Affairs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IPSOS - Classical Template - 16x9">
  <a:themeElements>
    <a:clrScheme name="Personnalisé 183">
      <a:dk1>
        <a:sysClr val="windowText" lastClr="000000"/>
      </a:dk1>
      <a:lt1>
        <a:sysClr val="window" lastClr="FFFFFF"/>
      </a:lt1>
      <a:dk2>
        <a:srgbClr val="009D9C"/>
      </a:dk2>
      <a:lt2>
        <a:srgbClr val="2F46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BEDBF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364F0FEA3A894EB58C6D2880EEF625" ma:contentTypeVersion="13" ma:contentTypeDescription="Create a new document." ma:contentTypeScope="" ma:versionID="85806e9424fe712817cda7cf4ada6a26">
  <xsd:schema xmlns:xsd="http://www.w3.org/2001/XMLSchema" xmlns:xs="http://www.w3.org/2001/XMLSchema" xmlns:p="http://schemas.microsoft.com/office/2006/metadata/properties" xmlns:ns3="5e5870df-7dda-4b84-a06d-bd288cb84e1c" xmlns:ns4="1ad99d6c-9c29-4083-bc6e-88c35d568a9b" targetNamespace="http://schemas.microsoft.com/office/2006/metadata/properties" ma:root="true" ma:fieldsID="f4b55ead50e10d3e5d2860b78bead7bb" ns3:_="" ns4:_="">
    <xsd:import namespace="5e5870df-7dda-4b84-a06d-bd288cb84e1c"/>
    <xsd:import namespace="1ad99d6c-9c29-4083-bc6e-88c35d568a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870df-7dda-4b84-a06d-bd288cb84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99d6c-9c29-4083-bc6e-88c35d568a9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177A04-8F81-4F52-824A-26BB7349DE51}">
  <ds:schemaRefs>
    <ds:schemaRef ds:uri="http://schemas.microsoft.com/office/2006/documentManagement/types"/>
    <ds:schemaRef ds:uri="http://schemas.microsoft.com/office/infopath/2007/PartnerControls"/>
    <ds:schemaRef ds:uri="1ad99d6c-9c29-4083-bc6e-88c35d568a9b"/>
    <ds:schemaRef ds:uri="http://purl.org/dc/elements/1.1/"/>
    <ds:schemaRef ds:uri="http://schemas.microsoft.com/office/2006/metadata/properties"/>
    <ds:schemaRef ds:uri="http://purl.org/dc/terms/"/>
    <ds:schemaRef ds:uri="5e5870df-7dda-4b84-a06d-bd288cb84e1c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2E9919-AA3A-4B7B-A912-EB175176D4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870df-7dda-4b84-a06d-bd288cb84e1c"/>
    <ds:schemaRef ds:uri="1ad99d6c-9c29-4083-bc6e-88c35d568a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DE0B60-8564-41A7-966F-BCABFAE3D9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40715</TotalTime>
  <Words>2319</Words>
  <Application>Microsoft Office PowerPoint</Application>
  <PresentationFormat>On-screen Show (16:9)</PresentationFormat>
  <Paragraphs>213</Paragraphs>
  <Slides>33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Arial Black</vt:lpstr>
      <vt:lpstr>Calibri</vt:lpstr>
      <vt:lpstr>Candara</vt:lpstr>
      <vt:lpstr>Geomanist Light</vt:lpstr>
      <vt:lpstr>HelveticaNeueLT Std Lt Cn</vt:lpstr>
      <vt:lpstr>Segoe UI</vt:lpstr>
      <vt:lpstr>Segoe UI Light</vt:lpstr>
      <vt:lpstr>Times New Roman</vt:lpstr>
      <vt:lpstr>Wingdings</vt:lpstr>
      <vt:lpstr>3__Public_Affairs_16-9 widescreen_ Ipsos Template (2016)</vt:lpstr>
      <vt:lpstr>1_PPT Template - Ipsos Public Affairs</vt:lpstr>
      <vt:lpstr>1_IPSOS - Classical Template - 16x9</vt:lpstr>
      <vt:lpstr>Diapositive think-cell</vt:lpstr>
      <vt:lpstr>PowerPoint Presentation</vt:lpstr>
      <vt:lpstr>PowerPoint Presentation</vt:lpstr>
      <vt:lpstr>PowerPoint Presentation</vt:lpstr>
      <vt:lpstr>GRAĐANI: Struktura uzorka*</vt:lpstr>
      <vt:lpstr>PONUĐAČI: Struktura uzorka*</vt:lpstr>
      <vt:lpstr>NARUČIOCI: Struktura uzorka</vt:lpstr>
      <vt:lpstr>Upoznatost i primena kriterijumima - Naručioci</vt:lpstr>
      <vt:lpstr>Upoznatost naručilaca sa kriterijumima u vezi postupka javnih nabavki</vt:lpstr>
      <vt:lpstr>Primena kriterijumima za ocenu ponuda u okviru procesa javnih nabavki</vt:lpstr>
      <vt:lpstr>VAŽNOST EKOLOŠKIH KRITERIJUM – Ponuđači i Građani</vt:lpstr>
      <vt:lpstr>Važnost kriterijuma za nabavku dobara ili usluga</vt:lpstr>
      <vt:lpstr>Najvažniji kriterijumi za nabavku dobara ili usluga</vt:lpstr>
      <vt:lpstr>Oblasti u koje treba najviše ulagati kroz javne nabavke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Bojcevska</dc:creator>
  <cp:lastModifiedBy>Danilo Radicevic</cp:lastModifiedBy>
  <cp:revision>2236</cp:revision>
  <dcterms:created xsi:type="dcterms:W3CDTF">2018-10-19T16:08:17Z</dcterms:created>
  <dcterms:modified xsi:type="dcterms:W3CDTF">2021-07-29T11:20:00Z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0x010100CF364F0FEA3A894EB58C6D2880EEF625</vt:lpwstr>
  </property>
</Properties>
</file>