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3" r:id="rId5"/>
    <p:sldId id="261" r:id="rId6"/>
    <p:sldId id="265" r:id="rId7"/>
    <p:sldId id="260" r:id="rId8"/>
    <p:sldId id="277" r:id="rId9"/>
    <p:sldId id="281" r:id="rId10"/>
    <p:sldId id="278" r:id="rId11"/>
    <p:sldId id="271" r:id="rId12"/>
    <p:sldId id="272" r:id="rId13"/>
    <p:sldId id="267" r:id="rId14"/>
    <p:sldId id="268" r:id="rId15"/>
    <p:sldId id="269" r:id="rId16"/>
    <p:sldId id="280" r:id="rId17"/>
    <p:sldId id="273" r:id="rId18"/>
    <p:sldId id="275" r:id="rId19"/>
    <p:sldId id="274" r:id="rId20"/>
    <p:sldId id="276" r:id="rId21"/>
    <p:sldId id="262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912" userDrawn="1">
          <p15:clr>
            <a:srgbClr val="A4A3A4"/>
          </p15:clr>
        </p15:guide>
        <p15:guide id="4" orient="horz" pos="456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F4E7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88" y="288"/>
      </p:cViewPr>
      <p:guideLst>
        <p:guide orient="horz" pos="3912"/>
        <p:guide orient="horz" pos="456"/>
        <p:guide pos="408"/>
        <p:guide pos="7296"/>
        <p:guide orient="horz" pos="4032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CS" sz="1800" b="1" dirty="0" smtClean="0"/>
              <a:t>Broj paušalaca</a:t>
            </a:r>
            <a:endParaRPr lang="en-US" sz="1800" b="1" dirty="0"/>
          </a:p>
        </c:rich>
      </c:tx>
      <c:layout>
        <c:manualLayout>
          <c:xMode val="edge"/>
          <c:yMode val="edge"/>
          <c:x val="0.32838014019049955"/>
          <c:y val="2.4349279874840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76219764713101"/>
          <c:y val="0.21731099793048045"/>
          <c:w val="0.84145359449054402"/>
          <c:h val="0.667558229313038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Sheet2!$H$17:$M$17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Sheet2!$H$18:$M$18</c:f>
              <c:numCache>
                <c:formatCode>General</c:formatCode>
                <c:ptCount val="6"/>
                <c:pt idx="0">
                  <c:v>61411</c:v>
                </c:pt>
                <c:pt idx="1">
                  <c:v>71272</c:v>
                </c:pt>
                <c:pt idx="2">
                  <c:v>82648</c:v>
                </c:pt>
                <c:pt idx="3">
                  <c:v>90560</c:v>
                </c:pt>
                <c:pt idx="4">
                  <c:v>106716</c:v>
                </c:pt>
                <c:pt idx="5">
                  <c:v>116769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10528"/>
        <c:axId val="92909968"/>
      </c:barChart>
      <c:catAx>
        <c:axId val="9291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9968"/>
        <c:crosses val="autoZero"/>
        <c:auto val="1"/>
        <c:lblAlgn val="ctr"/>
        <c:lblOffset val="100"/>
        <c:noMultiLvlLbl val="0"/>
      </c:catAx>
      <c:valAx>
        <c:axId val="929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1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CS" sz="1800" b="1"/>
              <a:t>Zastupljenost</a:t>
            </a:r>
            <a:r>
              <a:rPr lang="sr-Latn-CS" sz="1800" b="1" baseline="0"/>
              <a:t> delatnosti među paušalcima</a:t>
            </a:r>
            <a:endParaRPr lang="en-US" sz="1800" b="1"/>
          </a:p>
        </c:rich>
      </c:tx>
      <c:layout>
        <c:manualLayout>
          <c:xMode val="edge"/>
          <c:yMode val="edge"/>
          <c:x val="0.1617845581802274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431140528557"/>
          <c:y val="0.13330423911528197"/>
          <c:w val="0.41315447721435389"/>
          <c:h val="0.688590718253943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Sheet3!$D$4:$D$5</c:f>
              <c:strCache>
                <c:ptCount val="2"/>
                <c:pt idx="0">
                  <c:v>Paušalci na koje ne utiče lokacija</c:v>
                </c:pt>
                <c:pt idx="1">
                  <c:v>Ostali</c:v>
                </c:pt>
              </c:strCache>
            </c:strRef>
          </c:cat>
          <c:val>
            <c:numRef>
              <c:f>Sheet3!$E$4:$E$5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6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EC2F-4CA8-46FF-BD6F-0FF8803096A3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D436-B134-4D1F-99E9-4C37F1D6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Ð°Ñ ÑÐ»Ð¸ÐºÐ° Ð·Ð° tax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49835">
            <a:off x="-3774333" y="-1901065"/>
            <a:ext cx="9451811" cy="9764642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adway" panose="04040905080B020205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25453"/>
            <a:ext cx="5628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Svetlana Tomić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Stevan Radovanović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Nemanja Rašić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Stefan Krstović</a:t>
            </a:r>
            <a:endParaRPr lang="en-US" sz="2400" b="1" spc="-10" dirty="0" smtClean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Aleksandar Marković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968" y="400734"/>
            <a:ext cx="561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Case </a:t>
            </a:r>
            <a:r>
              <a:rPr lang="en-US" sz="36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Study</a:t>
            </a:r>
            <a:r>
              <a:rPr lang="sr-Latn-CS" sz="36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spc="-10" dirty="0" err="1" smtClean="0">
                <a:solidFill>
                  <a:srgbClr val="1F4E79"/>
                </a:solidFill>
                <a:latin typeface="Century Gothic" panose="020B0502020202020204" pitchFamily="34" charset="0"/>
              </a:rPr>
              <a:t>Hackathon</a:t>
            </a:r>
            <a:endParaRPr lang="sr-Latn-CS" sz="3600" b="1" spc="-10" dirty="0" smtClean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26" y="2967064"/>
            <a:ext cx="522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Light Ideas/AMT</a:t>
            </a:r>
          </a:p>
        </p:txBody>
      </p:sp>
    </p:spTree>
    <p:extLst>
      <p:ext uri="{BB962C8B-B14F-4D97-AF65-F5344CB8AC3E}">
        <p14:creationId xmlns:p14="http://schemas.microsoft.com/office/powerpoint/2010/main" val="10713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8" y="952258"/>
            <a:ext cx="5240713" cy="3930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887" y="138244"/>
            <a:ext cx="359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Linearna regresija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11" y="1218700"/>
            <a:ext cx="5772150" cy="371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2447" y="4956168"/>
            <a:ext cx="219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K means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57548" y="4956168"/>
            <a:ext cx="340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 smtClean="0"/>
              <a:t>Linearna regresija</a:t>
            </a:r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27" name="Rectangle 26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Isosceles Triangle 35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Ciljne grupe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ezoid 30"/>
          <p:cNvSpPr/>
          <p:nvPr/>
        </p:nvSpPr>
        <p:spPr>
          <a:xfrm rot="16200000" flipH="1">
            <a:off x="36134" y="1779387"/>
            <a:ext cx="4623096" cy="3082295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Trapezoid 33"/>
          <p:cNvSpPr/>
          <p:nvPr/>
        </p:nvSpPr>
        <p:spPr>
          <a:xfrm rot="16200000" flipH="1">
            <a:off x="3816638" y="1779390"/>
            <a:ext cx="4623096" cy="3082291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rapezoid 35"/>
          <p:cNvSpPr/>
          <p:nvPr/>
        </p:nvSpPr>
        <p:spPr>
          <a:xfrm rot="16200000" flipH="1">
            <a:off x="7640369" y="1779390"/>
            <a:ext cx="4623096" cy="3082292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6534" y="4831374"/>
            <a:ext cx="3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87040" y="4831374"/>
            <a:ext cx="51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7542" y="4831373"/>
            <a:ext cx="612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286" y="2680133"/>
            <a:ext cx="273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PAUŠALCI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83521" y="2403133"/>
            <a:ext cx="273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PORESKA UPRAVA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7250" y="2526244"/>
            <a:ext cx="328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UDRUŽENJA PREDUZETNIKA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54" name="Rectangle 53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Isosceles Triangle 61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Ciljne grupe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ezoid 30"/>
          <p:cNvSpPr/>
          <p:nvPr/>
        </p:nvSpPr>
        <p:spPr>
          <a:xfrm rot="16200000" flipH="1">
            <a:off x="36134" y="1779387"/>
            <a:ext cx="4623096" cy="3082295"/>
          </a:xfrm>
          <a:prstGeom prst="trapezoid">
            <a:avLst/>
          </a:prstGeom>
          <a:solidFill>
            <a:srgbClr val="1F4E79"/>
          </a:solidFill>
          <a:ln w="9525" cap="flat" cmpd="sng" algn="ctr">
            <a:solidFill>
              <a:srgbClr val="1F4E79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Trapezoid 33"/>
          <p:cNvSpPr/>
          <p:nvPr/>
        </p:nvSpPr>
        <p:spPr>
          <a:xfrm rot="16200000" flipH="1">
            <a:off x="3816638" y="1779390"/>
            <a:ext cx="4623096" cy="3082291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rapezoid 35"/>
          <p:cNvSpPr/>
          <p:nvPr/>
        </p:nvSpPr>
        <p:spPr>
          <a:xfrm rot="16200000" flipH="1">
            <a:off x="7640369" y="1779390"/>
            <a:ext cx="4623096" cy="3082292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6534" y="4831374"/>
            <a:ext cx="3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87040" y="4831374"/>
            <a:ext cx="51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7542" y="4831373"/>
            <a:ext cx="612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286" y="2680133"/>
            <a:ext cx="273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PAUŠALCI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83521" y="2403133"/>
            <a:ext cx="273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PORESKA UPRAVA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7250" y="2526244"/>
            <a:ext cx="328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UDRUŽENJA PREDUZETNIKA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26" name="Rectangle 25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Isosceles Triangle 37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671232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568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887" y="138244"/>
            <a:ext cx="173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Paušalci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https://scontent.fbeg5-1.fna.fbcdn.net/v/t1.15752-9/34701191_10212837353388832_1719200504359157760_n.jpg?_nc_cat=0&amp;_nc_eui2=AeE2i3AlbgKU3X6FSRxMX2GXY37CYEq4rpspAEaCXLgxZ1SWq1FGa0XiaLTMi9XF3ct9HjaCgiZAtzLaI8fpcUxO6t1hVX24JRmGbiwaSQwlNA&amp;oh=307730ec53e1de139b8e951142dd9fa0&amp;oe=5B807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317823"/>
            <a:ext cx="2743200" cy="274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99" y="1317823"/>
            <a:ext cx="2743200" cy="2743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81423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9919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142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Stefan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999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Stevan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90723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90723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90723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0486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0486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350486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50" name="Rectangle 49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Isosceles Triangle 57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671232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568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887" y="138244"/>
            <a:ext cx="173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Paušalci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https://scontent.fbeg5-1.fna.fbcdn.net/v/t1.15752-9/34701191_10212837353388832_1719200504359157760_n.jpg?_nc_cat=0&amp;_nc_eui2=AeE2i3AlbgKU3X6FSRxMX2GXY37CYEq4rpspAEaCXLgxZ1SWq1FGa0XiaLTMi9XF3ct9HjaCgiZAtzLaI8fpcUxO6t1hVX24JRmGbiwaSQwlNA&amp;oh=307730ec53e1de139b8e951142dd9fa0&amp;oe=5B807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317823"/>
            <a:ext cx="2743200" cy="274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99" y="1317823"/>
            <a:ext cx="2743200" cy="2743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81423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9919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142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 smtClean="0">
                <a:solidFill>
                  <a:srgbClr val="1F4E79"/>
                </a:solidFill>
              </a:rPr>
              <a:t>F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999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>
                <a:solidFill>
                  <a:srgbClr val="1F4E79"/>
                </a:solidFill>
              </a:rPr>
              <a:t>V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90723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90723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90723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0486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0486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350486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34" name="Rectangle 33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Isosceles Triangle 50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671232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568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887" y="138244"/>
            <a:ext cx="173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Paušalci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https://scontent.fbeg5-1.fna.fbcdn.net/v/t1.15752-9/34701191_10212837353388832_1719200504359157760_n.jpg?_nc_cat=0&amp;_nc_eui2=AeE2i3AlbgKU3X6FSRxMX2GXY37CYEq4rpspAEaCXLgxZ1SWq1FGa0XiaLTMi9XF3ct9HjaCgiZAtzLaI8fpcUxO6t1hVX24JRmGbiwaSQwlNA&amp;oh=307730ec53e1de139b8e951142dd9fa0&amp;oe=5B807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317823"/>
            <a:ext cx="2743200" cy="274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99" y="1317823"/>
            <a:ext cx="2743200" cy="2743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81423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9919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142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 smtClean="0">
                <a:solidFill>
                  <a:srgbClr val="1F4E79"/>
                </a:solidFill>
              </a:rPr>
              <a:t>F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999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>
                <a:solidFill>
                  <a:srgbClr val="1F4E79"/>
                </a:solidFill>
              </a:rPr>
              <a:t>V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90723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90723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90723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0486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0486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350486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161" y="4111680"/>
            <a:ext cx="10536072" cy="20605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4425" y="4217152"/>
            <a:ext cx="815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dirty="0" smtClean="0"/>
              <a:t>DOBILI SU </a:t>
            </a:r>
            <a:r>
              <a:rPr lang="sr-Latn-CS" sz="3600" b="1" dirty="0" smtClean="0">
                <a:solidFill>
                  <a:srgbClr val="1F4E79"/>
                </a:solidFill>
              </a:rPr>
              <a:t>RAZLIČITA REŠENJA</a:t>
            </a:r>
            <a:endParaRPr lang="en-US" sz="3600" b="1" dirty="0">
              <a:solidFill>
                <a:srgbClr val="1F4E79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41" name="Rectangle 40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Isosceles Triangle 52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671232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568" y="3786151"/>
            <a:ext cx="4294128" cy="2275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887" y="138244"/>
            <a:ext cx="173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Paušalci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https://scontent.fbeg5-1.fna.fbcdn.net/v/t1.15752-9/34701191_10212837353388832_1719200504359157760_n.jpg?_nc_cat=0&amp;_nc_eui2=AeE2i3AlbgKU3X6FSRxMX2GXY37CYEq4rpspAEaCXLgxZ1SWq1FGa0XiaLTMi9XF3ct9HjaCgiZAtzLaI8fpcUxO6t1hVX24JRmGbiwaSQwlNA&amp;oh=307730ec53e1de139b8e951142dd9fa0&amp;oe=5B807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317823"/>
            <a:ext cx="2743200" cy="274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99" y="1317823"/>
            <a:ext cx="2743200" cy="2743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81423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09919" y="1057535"/>
            <a:ext cx="3108960" cy="3108960"/>
          </a:xfrm>
          <a:prstGeom prst="ellipse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142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 smtClean="0">
                <a:solidFill>
                  <a:srgbClr val="1F4E79"/>
                </a:solidFill>
              </a:rPr>
              <a:t>F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9993" y="8017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Ste</a:t>
            </a:r>
            <a:r>
              <a:rPr lang="sr-Latn-CS" sz="2800" b="1" dirty="0">
                <a:solidFill>
                  <a:srgbClr val="1F4E79"/>
                </a:solidFill>
              </a:rPr>
              <a:t>V</a:t>
            </a:r>
            <a:r>
              <a:rPr lang="sr-Latn-CS" sz="2800" dirty="0" smtClean="0"/>
              <a:t>an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90723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90723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3" y="5125420"/>
                <a:ext cx="35398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90723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0486" y="4370044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Delatnost: Pekar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0486" y="4747732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Lokacija: Centar Mladenovca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Veličina lokala: 35-40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C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86" y="5125420"/>
                <a:ext cx="3539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350486" y="5503109"/>
            <a:ext cx="35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Broj zaposlenih radnika: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161" y="4111680"/>
            <a:ext cx="10536072" cy="20605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4425" y="4217152"/>
            <a:ext cx="815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dirty="0" smtClean="0"/>
              <a:t>DOBILI SU RAZLIČITA REŠENJA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1219568" y="5037772"/>
            <a:ext cx="1029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 smtClean="0">
                <a:solidFill>
                  <a:srgbClr val="1F4E79"/>
                </a:solidFill>
              </a:rPr>
              <a:t>SA APLIKACIJOM BI REŠENJA BILA ISTA</a:t>
            </a:r>
            <a:endParaRPr lang="en-US" sz="4000" b="1" dirty="0">
              <a:solidFill>
                <a:srgbClr val="1F4E79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41" name="Rectangle 40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Isosceles Triangle 52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Ciljne grupe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ezoid 30"/>
          <p:cNvSpPr/>
          <p:nvPr/>
        </p:nvSpPr>
        <p:spPr>
          <a:xfrm rot="16200000" flipH="1">
            <a:off x="36134" y="1779387"/>
            <a:ext cx="4623096" cy="3082295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Trapezoid 33"/>
          <p:cNvSpPr/>
          <p:nvPr/>
        </p:nvSpPr>
        <p:spPr>
          <a:xfrm rot="16200000" flipH="1">
            <a:off x="3816638" y="1779390"/>
            <a:ext cx="4623096" cy="3082291"/>
          </a:xfrm>
          <a:prstGeom prst="trapezoid">
            <a:avLst/>
          </a:prstGeom>
          <a:solidFill>
            <a:srgbClr val="1F4E79"/>
          </a:solidFill>
          <a:ln w="9525" cap="flat" cmpd="sng" algn="ctr">
            <a:solidFill>
              <a:srgbClr val="1F4E79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rapezoid 35"/>
          <p:cNvSpPr/>
          <p:nvPr/>
        </p:nvSpPr>
        <p:spPr>
          <a:xfrm rot="16200000" flipH="1">
            <a:off x="7640369" y="1779390"/>
            <a:ext cx="4623096" cy="3082292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6534" y="4831374"/>
            <a:ext cx="3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87040" y="4831374"/>
            <a:ext cx="51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7542" y="4831373"/>
            <a:ext cx="612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286" y="2680133"/>
            <a:ext cx="273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PAUŠALCI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83521" y="2403133"/>
            <a:ext cx="273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PORESKA UPRAVA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7250" y="2526244"/>
            <a:ext cx="328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UDRUŽENJA PREDUZETNIKA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26" name="Rectangle 25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Isosceles Triangle 37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475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noProof="0" dirty="0" smtClean="0">
                <a:solidFill>
                  <a:srgbClr val="1F4E79"/>
                </a:solidFill>
                <a:latin typeface="Calibri" panose="020F0502020204030204"/>
              </a:rPr>
              <a:t>Udruženja preduzetnika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88276" y="1649867"/>
            <a:ext cx="1198179" cy="4523508"/>
            <a:chOff x="599090" y="1566266"/>
            <a:chExt cx="1198179" cy="4523508"/>
          </a:xfrm>
        </p:grpSpPr>
        <p:sp>
          <p:nvSpPr>
            <p:cNvPr id="27" name="Down Arrow 26"/>
            <p:cNvSpPr/>
            <p:nvPr/>
          </p:nvSpPr>
          <p:spPr>
            <a:xfrm>
              <a:off x="599090" y="1566266"/>
              <a:ext cx="1198179" cy="4523508"/>
            </a:xfrm>
            <a:prstGeom prst="downArrow">
              <a:avLst>
                <a:gd name="adj1" fmla="val 50000"/>
                <a:gd name="adj2" fmla="val 86842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40979" y="401251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40979" y="28990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40979" y="178564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8993" y="1888906"/>
              <a:ext cx="378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1F4E79"/>
                  </a:solidFill>
                </a:rPr>
                <a:t>1</a:t>
              </a:r>
              <a:endParaRPr lang="en-US" sz="4000" b="1" dirty="0">
                <a:solidFill>
                  <a:srgbClr val="1F4E79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8993" y="3002339"/>
              <a:ext cx="378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1F4E79"/>
                  </a:solidFill>
                </a:rPr>
                <a:t>2</a:t>
              </a:r>
              <a:endParaRPr lang="en-US" sz="4000" b="1" dirty="0">
                <a:solidFill>
                  <a:srgbClr val="1F4E79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8993" y="4115771"/>
              <a:ext cx="378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1F4E79"/>
                  </a:solidFill>
                </a:rPr>
                <a:t>3</a:t>
              </a:r>
              <a:endParaRPr lang="en-US" sz="4000" b="1" dirty="0">
                <a:solidFill>
                  <a:srgbClr val="1F4E79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86454" y="1630954"/>
            <a:ext cx="367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Century Gothic" panose="020B0502020202020204" pitchFamily="34" charset="0"/>
              </a:rPr>
              <a:t>Podaci o promenama osnovica po kategorijama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6454" y="3024384"/>
            <a:ext cx="367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Century Gothic" panose="020B0502020202020204" pitchFamily="34" charset="0"/>
              </a:rPr>
              <a:t>Podaci o zahtevima za paušalno oporezivanje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6454" y="4147455"/>
            <a:ext cx="367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Century Gothic" panose="020B0502020202020204" pitchFamily="34" charset="0"/>
              </a:rPr>
              <a:t>Podaci o prosečnim čekanjima za rešenje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54" y="965363"/>
            <a:ext cx="4117771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55" y="3613295"/>
            <a:ext cx="4117771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6550" y="846051"/>
            <a:ext cx="3231933" cy="584775"/>
          </a:xfrm>
          <a:prstGeom prst="rect">
            <a:avLst/>
          </a:prstGeom>
          <a:solidFill>
            <a:srgbClr val="1F4E79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bg1"/>
                </a:solidFill>
              </a:rPr>
              <a:t>BENEFITI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49" name="Rectangle 48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Isosceles Triangle 58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Ciljne grupe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ezoid 30"/>
          <p:cNvSpPr/>
          <p:nvPr/>
        </p:nvSpPr>
        <p:spPr>
          <a:xfrm rot="16200000" flipH="1">
            <a:off x="36134" y="1779387"/>
            <a:ext cx="4623096" cy="3082295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Trapezoid 33"/>
          <p:cNvSpPr/>
          <p:nvPr/>
        </p:nvSpPr>
        <p:spPr>
          <a:xfrm rot="16200000" flipH="1">
            <a:off x="3816638" y="1779390"/>
            <a:ext cx="4623096" cy="3082291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rapezoid 35"/>
          <p:cNvSpPr/>
          <p:nvPr/>
        </p:nvSpPr>
        <p:spPr>
          <a:xfrm rot="16200000" flipH="1">
            <a:off x="7640369" y="1779390"/>
            <a:ext cx="4623096" cy="3082292"/>
          </a:xfrm>
          <a:prstGeom prst="trapezoid">
            <a:avLst/>
          </a:prstGeom>
          <a:solidFill>
            <a:srgbClr val="1F4E79"/>
          </a:solidFill>
          <a:ln w="9525" cap="flat" cmpd="sng" algn="ctr">
            <a:solidFill>
              <a:srgbClr val="1F4E79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6534" y="4831374"/>
            <a:ext cx="3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87040" y="4831374"/>
            <a:ext cx="51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7542" y="4831373"/>
            <a:ext cx="612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286" y="2680133"/>
            <a:ext cx="273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PAUŠALCI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83521" y="2403133"/>
            <a:ext cx="273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PORESKA UPRAVA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7250" y="2526244"/>
            <a:ext cx="328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UDRUŽENJA PREDUZETNIKA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26" name="Rectangle 25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Isosceles Triangle 37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3887" y="138244"/>
            <a:ext cx="157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Analiza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17" name="Rectangle 16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8600" y="6438010"/>
              <a:ext cx="2425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Isosceles Triangle 24"/>
          <p:cNvSpPr/>
          <p:nvPr/>
        </p:nvSpPr>
        <p:spPr>
          <a:xfrm>
            <a:off x="1538776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21283"/>
              </p:ext>
            </p:extLst>
          </p:nvPr>
        </p:nvGraphicFramePr>
        <p:xfrm>
          <a:off x="647700" y="784574"/>
          <a:ext cx="5215760" cy="37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1718441" y="1702676"/>
            <a:ext cx="3563007" cy="8671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20643534">
            <a:off x="2858129" y="1900168"/>
            <a:ext cx="1025473" cy="39664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20699705">
            <a:off x="2801576" y="1894118"/>
            <a:ext cx="11385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13%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0699705">
            <a:off x="2619006" y="1633111"/>
            <a:ext cx="11385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CAGR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420928"/>
              </p:ext>
            </p:extLst>
          </p:nvPr>
        </p:nvGraphicFramePr>
        <p:xfrm>
          <a:off x="5858639" y="723900"/>
          <a:ext cx="5953836" cy="372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1" y="4776951"/>
            <a:ext cx="12192000" cy="1123653"/>
          </a:xfrm>
          <a:prstGeom prst="rect">
            <a:avLst/>
          </a:prstGeom>
          <a:solidFill>
            <a:srgbClr val="5B9BD5"/>
          </a:solidFill>
          <a:ln w="28575">
            <a:solidFill>
              <a:srgbClr val="1F4E7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353" y="4783021"/>
            <a:ext cx="510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chemeClr val="bg1"/>
                </a:solidFill>
              </a:rPr>
              <a:t>Rast paušalaca je </a:t>
            </a:r>
            <a:r>
              <a:rPr lang="sr-Latn-CS" sz="2800" b="1" dirty="0" smtClean="0">
                <a:solidFill>
                  <a:schemeClr val="bg1"/>
                </a:solidFill>
              </a:rPr>
              <a:t>13% </a:t>
            </a:r>
            <a:r>
              <a:rPr lang="sr-Latn-CS" sz="2400" dirty="0" smtClean="0">
                <a:solidFill>
                  <a:schemeClr val="bg1"/>
                </a:solidFill>
              </a:rPr>
              <a:t>godišnje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52" y="5259286"/>
            <a:ext cx="71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chemeClr val="bg1"/>
                </a:solidFill>
              </a:rPr>
              <a:t>Značajan rast zanimanja koja </a:t>
            </a:r>
            <a:r>
              <a:rPr lang="sr-Latn-CS" sz="2800" b="1" dirty="0" smtClean="0">
                <a:solidFill>
                  <a:schemeClr val="bg1"/>
                </a:solidFill>
              </a:rPr>
              <a:t>ne zavise od lokacije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7166237" y="5085524"/>
            <a:ext cx="890985" cy="441435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29898" y="4822301"/>
            <a:ext cx="380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chemeClr val="bg1"/>
                </a:solidFill>
              </a:rPr>
              <a:t>POVEĆANJE EFIKASNOSTI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9897" y="5259286"/>
            <a:ext cx="316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chemeClr val="bg1"/>
                </a:solidFill>
              </a:rPr>
              <a:t>NOVA KATEGORIZACIJA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887" y="138244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noProof="0" dirty="0" smtClean="0">
                <a:solidFill>
                  <a:srgbClr val="1F4E79"/>
                </a:solidFill>
                <a:latin typeface="Calibri" panose="020F0502020204030204"/>
              </a:rPr>
              <a:t>Poreska uprava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9090" y="987743"/>
            <a:ext cx="540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Povećanje efikasnosti</a:t>
            </a:r>
            <a:endParaRPr lang="en-US" sz="2800" b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6923" y="987743"/>
            <a:ext cx="47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Uvid u značaj kriterijuma</a:t>
            </a:r>
            <a:endParaRPr lang="en-US" sz="2800" b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635" y="3016243"/>
            <a:ext cx="4757013" cy="255454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3200" dirty="0" smtClean="0"/>
              <a:t>Kompjuter će linearnom regresijom za </a:t>
            </a:r>
            <a:r>
              <a:rPr lang="sr-Latn-CS" sz="3200" b="1" dirty="0" smtClean="0">
                <a:solidFill>
                  <a:srgbClr val="1F4E79"/>
                </a:solidFill>
              </a:rPr>
              <a:t>nekoliko minuta</a:t>
            </a:r>
            <a:r>
              <a:rPr lang="sr-Latn-CS" sz="3200" dirty="0" smtClean="0"/>
              <a:t> aproksimirati ono što stručnjaci rade mesecima </a:t>
            </a:r>
            <a:endParaRPr lang="en-US" sz="3200" dirty="0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434660" y="1821504"/>
            <a:ext cx="3674729" cy="696209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7054385" y="1821504"/>
            <a:ext cx="3674729" cy="696209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88" y="2723990"/>
            <a:ext cx="4522185" cy="313904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31" name="Rectangle 30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Isosceles Triangle 39"/>
          <p:cNvSpPr/>
          <p:nvPr/>
        </p:nvSpPr>
        <p:spPr>
          <a:xfrm>
            <a:off x="7050250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3887" y="138244"/>
            <a:ext cx="168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Benefiti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3094" y="908883"/>
            <a:ext cx="6777318" cy="830997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sr-Latn-C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Pronaći resenje koje je optimalno i za poresku upravu i za preduzetnike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3358248"/>
            <a:ext cx="2685592" cy="2741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012" y="789408"/>
            <a:ext cx="2667473" cy="947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ULTIMATIVNI CILJ</a:t>
            </a:r>
            <a:endParaRPr lang="sr-Latn-RS" sz="24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907" y="1994553"/>
            <a:ext cx="2664660" cy="966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CILJNE GRUPE</a:t>
            </a:r>
            <a:endParaRPr lang="sr-Latn-RS" sz="24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83493" y="1854612"/>
            <a:ext cx="10860807" cy="6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433124" y="1854612"/>
            <a:ext cx="9938" cy="42976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3493" y="3090041"/>
            <a:ext cx="10860807" cy="703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493" y="4544366"/>
            <a:ext cx="253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2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BENEFITI</a:t>
            </a:r>
            <a:endParaRPr lang="sr-Latn-RS" sz="24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729" y="2319289"/>
            <a:ext cx="319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PORESKA UPRAVA</a:t>
            </a:r>
            <a:endParaRPr lang="sr-Latn-RS" sz="2400" b="1" dirty="0">
              <a:solidFill>
                <a:srgbClr val="1F4E79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1134" y="2319289"/>
            <a:ext cx="216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PAUŠALCI</a:t>
            </a:r>
            <a:endParaRPr lang="sr-Latn-RS" sz="2400" b="1" dirty="0">
              <a:solidFill>
                <a:srgbClr val="1F4E79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7959" y="3469497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Unapred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će znati približan iznos poreza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7959" y="4294559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Brže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će dobijati konačno rešenje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959" y="5124397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Identičan iznos 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 identične karakteristike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1345" y="3469497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Brže izračunavanje osnovice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za porez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1345" y="4450835"/>
            <a:ext cx="343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Bolji uvid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 tržište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1345" y="5124397"/>
            <a:ext cx="34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sz="2000" b="1" dirty="0" smtClean="0">
                <a:solidFill>
                  <a:srgbClr val="1F4E79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Efikasnija</a:t>
            </a:r>
            <a:r>
              <a:rPr lang="sr-Latn-CS" sz="2000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naplata poreza</a:t>
            </a:r>
            <a:endParaRPr lang="sr-Latn-RS" sz="2000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23" name="Rectangle 22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Isosceles Triangle 30"/>
          <p:cNvSpPr/>
          <p:nvPr/>
        </p:nvSpPr>
        <p:spPr>
          <a:xfrm>
            <a:off x="9788387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Ð°Ñ ÑÐ»Ð¸ÐºÐ° Ð·Ð° tax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49835">
            <a:off x="-3837395" y="-1790707"/>
            <a:ext cx="9451811" cy="9764642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adway" panose="04040905080B020205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5628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Svetlana Tomić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Stevan Radovanović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Nemanja Rašić</a:t>
            </a: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Stefan Krstović</a:t>
            </a:r>
            <a:endParaRPr lang="en-US" sz="2400" b="1" spc="-10" dirty="0" smtClean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r>
              <a:rPr lang="sr-Latn-CS" sz="24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Aleksandar Marković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044" y="1173658"/>
            <a:ext cx="5613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72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HVALA VAM NA PAŽNJI!</a:t>
            </a:r>
            <a:endParaRPr lang="sr-Latn-CS" sz="7200" b="1" spc="-10" dirty="0" smtClean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47754"/>
            <a:ext cx="522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spc="-1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Light Ideas/AMT</a:t>
            </a:r>
          </a:p>
        </p:txBody>
      </p:sp>
    </p:spTree>
    <p:extLst>
      <p:ext uri="{BB962C8B-B14F-4D97-AF65-F5344CB8AC3E}">
        <p14:creationId xmlns:p14="http://schemas.microsoft.com/office/powerpoint/2010/main" val="24839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3887" y="138244"/>
            <a:ext cx="146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1F4E79"/>
                </a:solidFill>
                <a:latin typeface="Calibri" panose="020F0502020204030204"/>
              </a:rPr>
              <a:t>Izazovi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83493" y="1860756"/>
            <a:ext cx="10860807" cy="7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433124" y="1854612"/>
            <a:ext cx="9938" cy="42976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25322" y="3395595"/>
            <a:ext cx="3517142" cy="14601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APLIKACIJA</a:t>
            </a:r>
            <a:endParaRPr lang="sr-Latn-RS" sz="28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0637" y="3416667"/>
            <a:ext cx="3507204" cy="14601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UVOĐENJE NOVE KATEGORIJE</a:t>
            </a:r>
            <a:endParaRPr lang="sr-Latn-RS" sz="28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700" y="3358248"/>
            <a:ext cx="2685592" cy="2741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3493" y="4544366"/>
            <a:ext cx="253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sz="2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PREPORUKE</a:t>
            </a:r>
            <a:endParaRPr lang="sr-Latn-RS" sz="24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2993" y="2226543"/>
            <a:ext cx="22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Ubrzati proces dobijanja rešenja</a:t>
            </a:r>
            <a:endParaRPr lang="sr-Latn-RS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4560" y="2237079"/>
            <a:ext cx="31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Unaprediti kategorizaciju i kriterijume ocenjivanja</a:t>
            </a:r>
            <a:endParaRPr lang="sr-Latn-RS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0637" y="5088436"/>
            <a:ext cx="338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 algn="ctr"/>
            <a:r>
              <a:rPr lang="sr-Latn-CS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Prebaciti delatnosti koje ne zavise od lokacije u posebnu grupu</a:t>
            </a:r>
            <a:endParaRPr lang="sr-Latn-R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012" y="789408"/>
            <a:ext cx="2667473" cy="947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ULTIMATIVNI CILJ</a:t>
            </a:r>
            <a:endParaRPr lang="sr-Latn-RS" sz="24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6907" y="1994553"/>
            <a:ext cx="2664660" cy="966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b="1" dirty="0" smtClean="0">
                <a:solidFill>
                  <a:srgbClr val="1F4E7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KLJUČNI IZAZOVI</a:t>
            </a:r>
            <a:endParaRPr lang="sr-Latn-RS" sz="2400" b="1" dirty="0">
              <a:solidFill>
                <a:srgbClr val="1F4E7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83493" y="3118122"/>
            <a:ext cx="10860807" cy="422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09360" y="2257734"/>
            <a:ext cx="21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Smanjiti subjektivnost</a:t>
            </a:r>
            <a:endParaRPr lang="sr-Latn-RS" dirty="0"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9671040" y="1854612"/>
            <a:ext cx="0" cy="125791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25322" y="5083146"/>
            <a:ext cx="338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 algn="ctr"/>
            <a:r>
              <a:rPr lang="sr-Latn-CS" dirty="0" smtClean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osnovu istorijskih podataka generiše buduće iznose poreza</a:t>
            </a:r>
            <a:endParaRPr lang="sr-Latn-R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66" name="Rectangle 65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488600" y="6438010"/>
              <a:ext cx="2425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Isosceles Triangle 73"/>
          <p:cNvSpPr/>
          <p:nvPr/>
        </p:nvSpPr>
        <p:spPr>
          <a:xfrm>
            <a:off x="1538776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640636" y="932813"/>
            <a:ext cx="7601827" cy="830997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sr-Latn-C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Pronaći resenje koje je optimalno i za poresku upravu i za preduzetnike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Ð°Ñ ÑÐ»Ð¸ÐºÐ° Ð·Ð° tax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1"/>
            <a:ext cx="12192000" cy="68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18511261">
            <a:off x="-2384216" y="-2211956"/>
            <a:ext cx="6063832" cy="7409465"/>
          </a:xfrm>
          <a:prstGeom prst="triangl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647700" y="1394094"/>
            <a:ext cx="3447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UVOĐENJE NOVE GRUPE</a:t>
            </a:r>
            <a:endParaRPr lang="en-US" sz="4000" b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3887" y="138244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noProof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8. Grupa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7920" y="716280"/>
            <a:ext cx="2174062" cy="5440680"/>
            <a:chOff x="-1493" y="3425"/>
            <a:chExt cx="2380505" cy="6858000"/>
          </a:xfrm>
        </p:grpSpPr>
        <p:sp>
          <p:nvSpPr>
            <p:cNvPr id="41" name="Shape 760"/>
            <p:cNvSpPr/>
            <p:nvPr/>
          </p:nvSpPr>
          <p:spPr>
            <a:xfrm>
              <a:off x="-1493" y="3425"/>
              <a:ext cx="2380505" cy="6858000"/>
            </a:xfrm>
            <a:prstGeom prst="rect">
              <a:avLst/>
            </a:prstGeom>
            <a:solidFill>
              <a:schemeClr val="accent1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5090" y="1035462"/>
              <a:ext cx="1463040" cy="1463040"/>
              <a:chOff x="405090" y="1035462"/>
              <a:chExt cx="1463040" cy="146304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05090" y="1035462"/>
                <a:ext cx="1463040" cy="146304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00925" y="1126902"/>
                <a:ext cx="1280160" cy="1280160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77403" y="131344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Shape 766"/>
            <p:cNvSpPr/>
            <p:nvPr/>
          </p:nvSpPr>
          <p:spPr>
            <a:xfrm>
              <a:off x="294374" y="1534899"/>
              <a:ext cx="1729946" cy="46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sr-Latn-CS" sz="2400" b="1" spc="-43" dirty="0" smtClean="0">
                  <a:solidFill>
                    <a:srgbClr val="1F4E79"/>
                  </a:solidFill>
                  <a:latin typeface="Segoe UI" panose="020B0502040204020203" pitchFamily="34" charset="0"/>
                  <a:ea typeface="Rajdhani Medium"/>
                  <a:cs typeface="Segoe UI" panose="020B0502040204020203" pitchFamily="34" charset="0"/>
                  <a:sym typeface="Rajdhani Semibold"/>
                </a:rPr>
                <a:t>Programeri</a:t>
              </a:r>
              <a:endParaRPr sz="2000" spc="-36" dirty="0">
                <a:solidFill>
                  <a:srgbClr val="1F4E79"/>
                </a:solidFill>
                <a:latin typeface="Segoe UI" panose="020B0502040204020203" pitchFamily="34" charset="0"/>
                <a:ea typeface="Rajdhani Medium"/>
                <a:cs typeface="Segoe UI" panose="020B0502040204020203" pitchFamily="34" charset="0"/>
                <a:sym typeface="Rajdhani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18193" y="723900"/>
            <a:ext cx="2203704" cy="5440680"/>
            <a:chOff x="4829419" y="0"/>
            <a:chExt cx="2476013" cy="6858000"/>
          </a:xfrm>
        </p:grpSpPr>
        <p:sp>
          <p:nvSpPr>
            <p:cNvPr id="48" name="Shape 762"/>
            <p:cNvSpPr/>
            <p:nvPr/>
          </p:nvSpPr>
          <p:spPr>
            <a:xfrm>
              <a:off x="4829419" y="0"/>
              <a:ext cx="2476013" cy="6858000"/>
            </a:xfrm>
            <a:prstGeom prst="rect">
              <a:avLst/>
            </a:prstGeom>
            <a:solidFill>
              <a:schemeClr val="accent3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329570" y="1035462"/>
              <a:ext cx="1463040" cy="1463040"/>
              <a:chOff x="405090" y="1035462"/>
              <a:chExt cx="1463040" cy="146304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5090" y="1035462"/>
                <a:ext cx="1463040" cy="146304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00925" y="1126902"/>
                <a:ext cx="1280160" cy="1280160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77403" y="131344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Shape 776"/>
            <p:cNvSpPr/>
            <p:nvPr/>
          </p:nvSpPr>
          <p:spPr>
            <a:xfrm>
              <a:off x="5220923" y="1534898"/>
              <a:ext cx="1656926" cy="46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sr-Latn-CS" sz="2400" b="1" spc="-43" dirty="0" smtClean="0">
                  <a:solidFill>
                    <a:srgbClr val="1F4E79"/>
                  </a:solidFill>
                  <a:latin typeface="Segoe UI" panose="020B0502040204020203" pitchFamily="34" charset="0"/>
                  <a:ea typeface="Rajdhani Medium"/>
                  <a:cs typeface="Segoe UI" panose="020B0502040204020203" pitchFamily="34" charset="0"/>
                  <a:sym typeface="Rajdhani Semibold"/>
                </a:rPr>
                <a:t>Prevodioci</a:t>
              </a:r>
              <a:endParaRPr lang="en-US" sz="2400" spc="-36" dirty="0">
                <a:solidFill>
                  <a:srgbClr val="1F4E79"/>
                </a:solidFill>
                <a:latin typeface="Segoe UI" panose="020B0502040204020203" pitchFamily="34" charset="0"/>
                <a:ea typeface="Rajdhani Medium"/>
                <a:cs typeface="Segoe UI" panose="020B0502040204020203" pitchFamily="34" charset="0"/>
                <a:sym typeface="Rajdhani Medium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23922" y="723900"/>
            <a:ext cx="2203704" cy="5440680"/>
            <a:chOff x="2366208" y="0"/>
            <a:chExt cx="2476013" cy="6858000"/>
          </a:xfrm>
        </p:grpSpPr>
        <p:sp>
          <p:nvSpPr>
            <p:cNvPr id="55" name="Shape 761"/>
            <p:cNvSpPr/>
            <p:nvPr/>
          </p:nvSpPr>
          <p:spPr>
            <a:xfrm>
              <a:off x="2366208" y="0"/>
              <a:ext cx="2476013" cy="6858000"/>
            </a:xfrm>
            <a:prstGeom prst="rect">
              <a:avLst/>
            </a:prstGeom>
            <a:solidFill>
              <a:schemeClr val="accent2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848430" y="1035462"/>
              <a:ext cx="1463040" cy="1463040"/>
              <a:chOff x="405090" y="1035462"/>
              <a:chExt cx="1463040" cy="146304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05090" y="1035462"/>
                <a:ext cx="1463040" cy="146304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00925" y="1126902"/>
                <a:ext cx="1280160" cy="1280160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7403" y="131344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Shape 771"/>
            <p:cNvSpPr/>
            <p:nvPr/>
          </p:nvSpPr>
          <p:spPr>
            <a:xfrm>
              <a:off x="2682493" y="1520761"/>
              <a:ext cx="1807281" cy="46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sr-Latn-CS" sz="2400" b="1" spc="-36" dirty="0" smtClean="0">
                  <a:solidFill>
                    <a:srgbClr val="1F4E79"/>
                  </a:solidFill>
                  <a:latin typeface="Segoe UI" panose="020B0502040204020203" pitchFamily="34" charset="0"/>
                  <a:ea typeface="Rajdhani Medium"/>
                  <a:cs typeface="Segoe UI" panose="020B0502040204020203" pitchFamily="34" charset="0"/>
                  <a:sym typeface="Rajdhani Medium"/>
                </a:rPr>
                <a:t>Konsultanti</a:t>
              </a:r>
              <a:endParaRPr lang="en-US" sz="2400" b="1" spc="-36" dirty="0">
                <a:solidFill>
                  <a:srgbClr val="1F4E79"/>
                </a:solidFill>
                <a:latin typeface="Segoe UI" panose="020B0502040204020203" pitchFamily="34" charset="0"/>
                <a:ea typeface="Rajdhani Medium"/>
                <a:cs typeface="Segoe UI" panose="020B0502040204020203" pitchFamily="34" charset="0"/>
                <a:sym typeface="Rajdhani Medium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85568" y="723900"/>
            <a:ext cx="2203704" cy="5440680"/>
            <a:chOff x="7292628" y="0"/>
            <a:chExt cx="2476013" cy="6858000"/>
          </a:xfrm>
        </p:grpSpPr>
        <p:sp>
          <p:nvSpPr>
            <p:cNvPr id="62" name="Shape 763"/>
            <p:cNvSpPr/>
            <p:nvPr/>
          </p:nvSpPr>
          <p:spPr>
            <a:xfrm>
              <a:off x="7292628" y="0"/>
              <a:ext cx="2476013" cy="6858000"/>
            </a:xfrm>
            <a:prstGeom prst="rect">
              <a:avLst/>
            </a:prstGeom>
            <a:solidFill>
              <a:schemeClr val="accent4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788766" y="1035462"/>
              <a:ext cx="1463040" cy="1463040"/>
              <a:chOff x="405090" y="1035462"/>
              <a:chExt cx="1463040" cy="146304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405090" y="1035462"/>
                <a:ext cx="1463040" cy="146304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00925" y="1126902"/>
                <a:ext cx="1280160" cy="1280160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77403" y="131344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Shape 781"/>
            <p:cNvSpPr/>
            <p:nvPr/>
          </p:nvSpPr>
          <p:spPr>
            <a:xfrm>
              <a:off x="7777598" y="1582316"/>
              <a:ext cx="1466011" cy="46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sr-Latn-CS" sz="2400" b="1" spc="-43" dirty="0" smtClean="0">
                  <a:solidFill>
                    <a:srgbClr val="1F4E79"/>
                  </a:solidFill>
                  <a:latin typeface="Segoe UI" panose="020B0502040204020203" pitchFamily="34" charset="0"/>
                  <a:ea typeface="Rajdhani Medium"/>
                  <a:cs typeface="Segoe UI" panose="020B0502040204020203" pitchFamily="34" charset="0"/>
                  <a:sym typeface="Rajdhani Semibold"/>
                </a:rPr>
                <a:t>Arhitekte</a:t>
              </a:r>
              <a:endParaRPr lang="en-US" sz="2000" spc="-36" dirty="0">
                <a:solidFill>
                  <a:srgbClr val="1F4E79"/>
                </a:solidFill>
                <a:latin typeface="Segoe UI" panose="020B0502040204020203" pitchFamily="34" charset="0"/>
                <a:ea typeface="Rajdhani Medium"/>
                <a:cs typeface="Segoe UI" panose="020B0502040204020203" pitchFamily="34" charset="0"/>
                <a:sym typeface="Rajdhani Medium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79839" y="723900"/>
            <a:ext cx="2203704" cy="5440680"/>
            <a:chOff x="9755839" y="0"/>
            <a:chExt cx="2476013" cy="6858000"/>
          </a:xfrm>
        </p:grpSpPr>
        <p:sp>
          <p:nvSpPr>
            <p:cNvPr id="69" name="Shape 764"/>
            <p:cNvSpPr/>
            <p:nvPr/>
          </p:nvSpPr>
          <p:spPr>
            <a:xfrm>
              <a:off x="9755839" y="0"/>
              <a:ext cx="2476013" cy="6858000"/>
            </a:xfrm>
            <a:prstGeom prst="rect">
              <a:avLst/>
            </a:prstGeom>
            <a:solidFill>
              <a:schemeClr val="accent5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238498" y="996276"/>
              <a:ext cx="1463040" cy="1463040"/>
              <a:chOff x="405090" y="1035462"/>
              <a:chExt cx="1463040" cy="146304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05090" y="1035462"/>
                <a:ext cx="1463040" cy="146304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00925" y="1126902"/>
                <a:ext cx="1280160" cy="1280160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77403" y="131344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Shape 786"/>
            <p:cNvSpPr/>
            <p:nvPr/>
          </p:nvSpPr>
          <p:spPr>
            <a:xfrm>
              <a:off x="10437151" y="1573907"/>
              <a:ext cx="1043045" cy="46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sr-Latn-CS" sz="2400" b="1" spc="-36" dirty="0" smtClean="0">
                  <a:solidFill>
                    <a:srgbClr val="1F4E79"/>
                  </a:solidFill>
                  <a:latin typeface="Source Sans Pro" panose="020B0503030403020204" pitchFamily="34" charset="0"/>
                  <a:ea typeface="Rajdhani Medium"/>
                  <a:cs typeface="Raleway"/>
                  <a:sym typeface="Rajdhani Medium"/>
                </a:rPr>
                <a:t>Tumači</a:t>
              </a:r>
              <a:endParaRPr lang="en-US" sz="2000" b="1" spc="-36" dirty="0">
                <a:solidFill>
                  <a:srgbClr val="1F4E79"/>
                </a:solidFill>
                <a:latin typeface="Source Sans Pro" panose="020B0503030403020204" pitchFamily="34" charset="0"/>
                <a:ea typeface="Rajdhani Medium"/>
                <a:cs typeface="Raleway"/>
                <a:sym typeface="Rajdhani Medium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844566" y="3547241"/>
            <a:ext cx="8655268" cy="2427890"/>
          </a:xfrm>
          <a:prstGeom prst="rect">
            <a:avLst/>
          </a:prstGeom>
          <a:solidFill>
            <a:srgbClr val="1F4E7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77" name="Rectangle 76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Isosceles Triangle 84"/>
          <p:cNvSpPr/>
          <p:nvPr/>
        </p:nvSpPr>
        <p:spPr>
          <a:xfrm>
            <a:off x="4298995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029243" y="3800255"/>
            <a:ext cx="10228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5400" b="1" dirty="0" smtClean="0">
                <a:solidFill>
                  <a:schemeClr val="bg1"/>
                </a:solidFill>
              </a:rPr>
              <a:t>Delatnosti koje ne zavise od lokacije paušalaca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23887" y="700835"/>
            <a:ext cx="1094422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3887" y="138244"/>
            <a:ext cx="7330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noProof="0" dirty="0" smtClean="0">
                <a:solidFill>
                  <a:srgbClr val="1F4E79"/>
                </a:solidFill>
                <a:latin typeface="Calibri" panose="020F0502020204030204"/>
              </a:rPr>
              <a:t>8. Grupa – Razlike u odnosu na ostale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1614" y="1263427"/>
            <a:ext cx="3923636" cy="703239"/>
            <a:chOff x="881614" y="1263427"/>
            <a:chExt cx="3923636" cy="703239"/>
          </a:xfrm>
        </p:grpSpPr>
        <p:sp>
          <p:nvSpPr>
            <p:cNvPr id="16" name="Rectangle 15"/>
            <p:cNvSpPr/>
            <p:nvPr/>
          </p:nvSpPr>
          <p:spPr>
            <a:xfrm>
              <a:off x="881614" y="1263427"/>
              <a:ext cx="703239" cy="703239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</a:t>
              </a:r>
              <a:endParaRPr lang="en-US" sz="48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69141" y="1263427"/>
              <a:ext cx="2936109" cy="703239"/>
              <a:chOff x="1869141" y="1263427"/>
              <a:chExt cx="3213848" cy="70323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869141" y="1347166"/>
                <a:ext cx="3213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800" dirty="0" smtClean="0"/>
                  <a:t>Početna osnovica</a:t>
                </a:r>
                <a:endParaRPr lang="en-US" sz="28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69142" y="1263427"/>
                <a:ext cx="3213847" cy="70323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81613" y="2973976"/>
            <a:ext cx="3923637" cy="1154894"/>
            <a:chOff x="881613" y="3184037"/>
            <a:chExt cx="3923637" cy="1154894"/>
          </a:xfrm>
        </p:grpSpPr>
        <p:sp>
          <p:nvSpPr>
            <p:cNvPr id="18" name="Rectangle 17"/>
            <p:cNvSpPr/>
            <p:nvPr/>
          </p:nvSpPr>
          <p:spPr>
            <a:xfrm>
              <a:off x="881613" y="3408730"/>
              <a:ext cx="703239" cy="703239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sz="4800" b="1" dirty="0" smtClean="0"/>
                <a:t>2</a:t>
              </a:r>
              <a:endParaRPr lang="en-US" sz="4800" b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69142" y="3184037"/>
              <a:ext cx="2936108" cy="1154894"/>
              <a:chOff x="1869142" y="1247661"/>
              <a:chExt cx="3108820" cy="115489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869142" y="1347166"/>
                <a:ext cx="2811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800" dirty="0" smtClean="0"/>
                  <a:t>Mesta na kome se nalazi</a:t>
                </a:r>
                <a:endParaRPr lang="en-US" sz="28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69142" y="1247661"/>
                <a:ext cx="3108820" cy="1154894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81614" y="5136180"/>
            <a:ext cx="4623879" cy="703239"/>
            <a:chOff x="881614" y="5136180"/>
            <a:chExt cx="4623879" cy="703239"/>
          </a:xfrm>
        </p:grpSpPr>
        <p:sp>
          <p:nvSpPr>
            <p:cNvPr id="17" name="Rectangle 16"/>
            <p:cNvSpPr/>
            <p:nvPr/>
          </p:nvSpPr>
          <p:spPr>
            <a:xfrm>
              <a:off x="881614" y="5136180"/>
              <a:ext cx="703239" cy="703239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sz="4800" b="1" dirty="0" smtClean="0"/>
                <a:t>3</a:t>
              </a:r>
              <a:endParaRPr lang="en-US" sz="48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869141" y="5136180"/>
              <a:ext cx="3636352" cy="703239"/>
              <a:chOff x="1869141" y="1263427"/>
              <a:chExt cx="3980330" cy="70323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69141" y="1347166"/>
                <a:ext cx="3980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800" dirty="0" smtClean="0"/>
                  <a:t>Tržišni uslovi</a:t>
                </a:r>
                <a:endParaRPr lang="en-US" sz="28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869142" y="1263427"/>
                <a:ext cx="3213847" cy="70323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ight Arrow 37"/>
          <p:cNvSpPr/>
          <p:nvPr/>
        </p:nvSpPr>
        <p:spPr>
          <a:xfrm>
            <a:off x="5372099" y="1182025"/>
            <a:ext cx="2171701" cy="853501"/>
          </a:xfrm>
          <a:prstGeom prst="rightArrow">
            <a:avLst/>
          </a:prstGeom>
          <a:solidFill>
            <a:srgbClr val="1F4E7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372098" y="3144921"/>
            <a:ext cx="2171701" cy="853501"/>
          </a:xfrm>
          <a:prstGeom prst="rightArrow">
            <a:avLst/>
          </a:prstGeom>
          <a:solidFill>
            <a:srgbClr val="1F4E7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372098" y="5054778"/>
            <a:ext cx="2171701" cy="853501"/>
          </a:xfrm>
          <a:prstGeom prst="rightArrow">
            <a:avLst/>
          </a:prstGeom>
          <a:solidFill>
            <a:srgbClr val="1F4E7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70521" y="1179910"/>
            <a:ext cx="3460523" cy="860713"/>
            <a:chOff x="7870521" y="1179910"/>
            <a:chExt cx="3460523" cy="860713"/>
          </a:xfrm>
        </p:grpSpPr>
        <p:sp>
          <p:nvSpPr>
            <p:cNvPr id="10" name="TextBox 9"/>
            <p:cNvSpPr txBox="1"/>
            <p:nvPr/>
          </p:nvSpPr>
          <p:spPr>
            <a:xfrm>
              <a:off x="7970633" y="1209626"/>
              <a:ext cx="2944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Prosek se računa na nivou cele Srbije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70521" y="1179910"/>
              <a:ext cx="3460523" cy="85561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870522" y="3116286"/>
            <a:ext cx="3460522" cy="855616"/>
            <a:chOff x="7870522" y="1179910"/>
            <a:chExt cx="3460522" cy="855616"/>
          </a:xfrm>
        </p:grpSpPr>
        <p:sp>
          <p:nvSpPr>
            <p:cNvPr id="42" name="TextBox 41"/>
            <p:cNvSpPr txBox="1"/>
            <p:nvPr/>
          </p:nvSpPr>
          <p:spPr>
            <a:xfrm>
              <a:off x="7970634" y="1192219"/>
              <a:ext cx="2944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Kriterijum se ne razmatra za ovu grupu</a:t>
              </a:r>
              <a:endParaRPr lang="en-US" sz="2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70522" y="1179910"/>
              <a:ext cx="3460522" cy="85561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70522" y="5042467"/>
            <a:ext cx="3529889" cy="866869"/>
            <a:chOff x="7870522" y="1168657"/>
            <a:chExt cx="3529889" cy="866869"/>
          </a:xfrm>
        </p:grpSpPr>
        <p:sp>
          <p:nvSpPr>
            <p:cNvPr id="45" name="TextBox 44"/>
            <p:cNvSpPr txBox="1"/>
            <p:nvPr/>
          </p:nvSpPr>
          <p:spPr>
            <a:xfrm>
              <a:off x="7923336" y="1168657"/>
              <a:ext cx="3477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Određuje se za delatnost na nivou cele Srbije 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70522" y="1179910"/>
              <a:ext cx="3460522" cy="85561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706" y="6387353"/>
            <a:ext cx="11005016" cy="470647"/>
            <a:chOff x="582706" y="6387353"/>
            <a:chExt cx="11005016" cy="470647"/>
          </a:xfrm>
        </p:grpSpPr>
        <p:sp>
          <p:nvSpPr>
            <p:cNvPr id="48" name="Rectangle 47"/>
            <p:cNvSpPr/>
            <p:nvPr/>
          </p:nvSpPr>
          <p:spPr>
            <a:xfrm>
              <a:off x="582706" y="6387353"/>
              <a:ext cx="2752165" cy="47064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33049" y="6387353"/>
              <a:ext cx="2752165" cy="470647"/>
            </a:xfrm>
            <a:prstGeom prst="rect">
              <a:avLst/>
            </a:pr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4E79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5214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835557" y="6387353"/>
              <a:ext cx="2752165" cy="470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1635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51826" y="6438010"/>
              <a:ext cx="2920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UVOĐENJE NOVE GRUPE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84562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Aplikacija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61087" y="6438010"/>
              <a:ext cx="194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dirty="0" smtClean="0">
                  <a:solidFill>
                    <a:schemeClr val="bg1"/>
                  </a:solidFill>
                </a:rPr>
                <a:t>Zaključak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Isosceles Triangle 55"/>
          <p:cNvSpPr/>
          <p:nvPr/>
        </p:nvSpPr>
        <p:spPr>
          <a:xfrm>
            <a:off x="4298995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1"/>
          </a:xfrm>
        </p:spPr>
      </p:pic>
      <p:sp>
        <p:nvSpPr>
          <p:cNvPr id="5" name="Isosceles Triangle 4"/>
          <p:cNvSpPr/>
          <p:nvPr/>
        </p:nvSpPr>
        <p:spPr>
          <a:xfrm rot="2751325">
            <a:off x="7873295" y="-2849071"/>
            <a:ext cx="6063832" cy="7409465"/>
          </a:xfrm>
          <a:prstGeom prst="triangle">
            <a:avLst/>
          </a:prstGeom>
          <a:solidFill>
            <a:schemeClr val="bg1">
              <a:alpha val="6980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6517" y="1462333"/>
            <a:ext cx="299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000" b="1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Aplikacija</a:t>
            </a:r>
            <a:endParaRPr lang="en-US" sz="4000" b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4289119" y="6199094"/>
            <a:ext cx="820271" cy="24204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87" y="138244"/>
            <a:ext cx="8408484" cy="71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79" y="236483"/>
            <a:ext cx="10276784" cy="63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563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Broadway</vt:lpstr>
      <vt:lpstr>Calibri</vt:lpstr>
      <vt:lpstr>Calibri Light</vt:lpstr>
      <vt:lpstr>Cambria Math</vt:lpstr>
      <vt:lpstr>Century Gothic</vt:lpstr>
      <vt:lpstr>Rajdhani Medium</vt:lpstr>
      <vt:lpstr>Rajdhani Semibold</vt:lpstr>
      <vt:lpstr>Raleway</vt:lpstr>
      <vt:lpstr>Segoe UI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53</cp:revision>
  <dcterms:created xsi:type="dcterms:W3CDTF">2018-06-08T07:20:38Z</dcterms:created>
  <dcterms:modified xsi:type="dcterms:W3CDTF">2018-06-08T14:52:51Z</dcterms:modified>
</cp:coreProperties>
</file>