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8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A7C1-313C-4452-9A1D-3751F782B1A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E119875-9A3F-4806-BFC7-21C59910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5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A7C1-313C-4452-9A1D-3751F782B1A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119875-9A3F-4806-BFC7-21C59910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A7C1-313C-4452-9A1D-3751F782B1A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119875-9A3F-4806-BFC7-21C59910C93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544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A7C1-313C-4452-9A1D-3751F782B1A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119875-9A3F-4806-BFC7-21C59910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76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A7C1-313C-4452-9A1D-3751F782B1A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119875-9A3F-4806-BFC7-21C59910C93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6714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A7C1-313C-4452-9A1D-3751F782B1A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119875-9A3F-4806-BFC7-21C59910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46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A7C1-313C-4452-9A1D-3751F782B1A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9875-9A3F-4806-BFC7-21C59910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24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A7C1-313C-4452-9A1D-3751F782B1A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9875-9A3F-4806-BFC7-21C59910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A7C1-313C-4452-9A1D-3751F782B1A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9875-9A3F-4806-BFC7-21C59910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8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A7C1-313C-4452-9A1D-3751F782B1A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119875-9A3F-4806-BFC7-21C59910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A7C1-313C-4452-9A1D-3751F782B1A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119875-9A3F-4806-BFC7-21C59910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3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A7C1-313C-4452-9A1D-3751F782B1A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119875-9A3F-4806-BFC7-21C59910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5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A7C1-313C-4452-9A1D-3751F782B1A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9875-9A3F-4806-BFC7-21C59910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9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A7C1-313C-4452-9A1D-3751F782B1A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9875-9A3F-4806-BFC7-21C59910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4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A7C1-313C-4452-9A1D-3751F782B1A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9875-9A3F-4806-BFC7-21C59910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5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A7C1-313C-4452-9A1D-3751F782B1A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119875-9A3F-4806-BFC7-21C59910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9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2A7C1-313C-4452-9A1D-3751F782B1A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E119875-9A3F-4806-BFC7-21C59910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4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slavka.karkamishevska@gmail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71E7-1162-4333-B860-2841D95B4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7933" y="1722120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PROJECT-BASED LEARNING IN AN ONLINE SETTING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90E99-CE21-4FCC-96C6-24A97DFDB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7933" y="5183779"/>
            <a:ext cx="9118010" cy="140794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i="1" dirty="0"/>
              <a:t>Slavka Karkamishevska, EFL</a:t>
            </a:r>
          </a:p>
          <a:p>
            <a:pPr algn="r"/>
            <a:r>
              <a:rPr lang="en-US" i="1" dirty="0"/>
              <a:t>OSMU D-r Jovan </a:t>
            </a:r>
            <a:r>
              <a:rPr lang="en-US" i="1" dirty="0" err="1"/>
              <a:t>Kalauzi</a:t>
            </a:r>
            <a:r>
              <a:rPr lang="en-US" i="1" dirty="0"/>
              <a:t> – Bitola </a:t>
            </a:r>
          </a:p>
          <a:p>
            <a:pPr algn="r"/>
            <a:r>
              <a:rPr lang="en-US" i="1" dirty="0"/>
              <a:t>North Macedonia</a:t>
            </a:r>
          </a:p>
          <a:p>
            <a:pPr algn="r"/>
            <a:r>
              <a:rPr lang="en-US" i="1" dirty="0"/>
              <a:t>slavka.karkamishevska@gmail.com </a:t>
            </a:r>
          </a:p>
        </p:txBody>
      </p:sp>
    </p:spTree>
    <p:extLst>
      <p:ext uri="{BB962C8B-B14F-4D97-AF65-F5344CB8AC3E}">
        <p14:creationId xmlns:p14="http://schemas.microsoft.com/office/powerpoint/2010/main" val="271101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96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8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6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8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9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36" name="Group 110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12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8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9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0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1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2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37" name="Rectangle 124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8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9" name="Rectangle 128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0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5F22CCA-6F87-4A17-B00F-77D718D51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3691091"/>
            <a:ext cx="3778870" cy="12195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rgbClr val="FEFFFF"/>
                </a:solidFill>
              </a:rPr>
              <a:t>WHO IS THIS?</a:t>
            </a:r>
          </a:p>
        </p:txBody>
      </p:sp>
      <p:sp>
        <p:nvSpPr>
          <p:cNvPr id="141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Content Placeholder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8622863-6463-4477-A01C-62CDC2C36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97" y="967417"/>
            <a:ext cx="5418096" cy="49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9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C023E-AF3E-448A-8130-B95FFCB52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9270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EDUCATION</a:t>
            </a:r>
            <a:endParaRPr lang="en-US" sz="4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22BE8-4C04-4D25-BA19-61BD68850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3268" y="1975929"/>
            <a:ext cx="3992732" cy="576262"/>
          </a:xfrm>
        </p:spPr>
        <p:txBody>
          <a:bodyPr/>
          <a:lstStyle/>
          <a:p>
            <a:pPr algn="ctr"/>
            <a:r>
              <a:rPr lang="en-US" sz="3000" b="1" dirty="0"/>
              <a:t>THEN</a:t>
            </a:r>
          </a:p>
        </p:txBody>
      </p:sp>
      <p:pic>
        <p:nvPicPr>
          <p:cNvPr id="8" name="Content Placeholder 7" descr="A picture containing text, person, indoor, group&#10;&#10;Description automatically generated">
            <a:extLst>
              <a:ext uri="{FF2B5EF4-FFF2-40B4-BE49-F238E27FC236}">
                <a16:creationId xmlns:a16="http://schemas.microsoft.com/office/drawing/2014/main" id="{37EC9653-EAB4-4700-B032-0086A797C6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67" y="2818214"/>
            <a:ext cx="4343400" cy="325755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B4DF58-61BF-4EFC-B5CC-B6C75FFB66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76446" y="1975929"/>
            <a:ext cx="3999001" cy="576262"/>
          </a:xfrm>
        </p:spPr>
        <p:txBody>
          <a:bodyPr/>
          <a:lstStyle/>
          <a:p>
            <a:pPr algn="ctr"/>
            <a:r>
              <a:rPr lang="en-US" sz="3000" b="1" dirty="0"/>
              <a:t>NOW</a:t>
            </a:r>
          </a:p>
        </p:txBody>
      </p:sp>
      <p:pic>
        <p:nvPicPr>
          <p:cNvPr id="10" name="Content Placeholder 9" descr="A group of children sitting at a table with laptops&#10;&#10;Description automatically generated with low confidence">
            <a:extLst>
              <a:ext uri="{FF2B5EF4-FFF2-40B4-BE49-F238E27FC236}">
                <a16:creationId xmlns:a16="http://schemas.microsoft.com/office/drawing/2014/main" id="{3AD7369F-F578-4AA0-8CFA-7F4FED6B6FC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629" y="2818214"/>
            <a:ext cx="4338637" cy="325397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3F5631-6073-4269-A9EB-329BD0170C35}"/>
              </a:ext>
            </a:extLst>
          </p:cNvPr>
          <p:cNvSpPr txBox="1"/>
          <p:nvPr/>
        </p:nvSpPr>
        <p:spPr>
          <a:xfrm>
            <a:off x="6531427" y="2182859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versus</a:t>
            </a:r>
          </a:p>
        </p:txBody>
      </p:sp>
    </p:spTree>
    <p:extLst>
      <p:ext uri="{BB962C8B-B14F-4D97-AF65-F5344CB8AC3E}">
        <p14:creationId xmlns:p14="http://schemas.microsoft.com/office/powerpoint/2010/main" val="338349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2912D-BD9A-4446-BE28-56121E6F5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DIGITAL ERA</a:t>
            </a:r>
          </a:p>
        </p:txBody>
      </p:sp>
      <p:pic>
        <p:nvPicPr>
          <p:cNvPr id="6" name="Picture Placeholder 5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B5948304-00C4-45AD-96D0-CC6858860E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 b="11550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2B3C04-F7C0-4485-8FFC-2F9B34E5A130}"/>
              </a:ext>
            </a:extLst>
          </p:cNvPr>
          <p:cNvSpPr txBox="1"/>
          <p:nvPr/>
        </p:nvSpPr>
        <p:spPr>
          <a:xfrm>
            <a:off x="1254390" y="5678003"/>
            <a:ext cx="109376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solidFill>
                  <a:srgbClr val="0070C0"/>
                </a:solidFill>
              </a:rPr>
              <a:t>WHAT IS THE RIGHT TIME TO ENGAGE YOURSELF IN A PROJECT-BASED LEARNING?</a:t>
            </a:r>
          </a:p>
        </p:txBody>
      </p:sp>
    </p:spTree>
    <p:extLst>
      <p:ext uri="{BB962C8B-B14F-4D97-AF65-F5344CB8AC3E}">
        <p14:creationId xmlns:p14="http://schemas.microsoft.com/office/powerpoint/2010/main" val="391265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830AC-720E-4B27-B272-A7162D34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063" y="2452688"/>
            <a:ext cx="4710224" cy="976312"/>
          </a:xfrm>
        </p:spPr>
        <p:txBody>
          <a:bodyPr>
            <a:noAutofit/>
          </a:bodyPr>
          <a:lstStyle/>
          <a:p>
            <a:r>
              <a:rPr lang="en-US" sz="2700" b="1" dirty="0">
                <a:solidFill>
                  <a:srgbClr val="0070C0"/>
                </a:solidFill>
              </a:rPr>
              <a:t>IMPORTANT FEATURES FOR PROJECT-BASED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A627F-B528-4BA0-93B4-DAA34EFEB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609" y="419099"/>
            <a:ext cx="3044649" cy="178148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i="1" dirty="0"/>
              <a:t>4 Cs: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chemeClr val="tx1"/>
                </a:solidFill>
              </a:rPr>
              <a:t>*</a:t>
            </a:r>
            <a:r>
              <a:rPr lang="en-US" sz="2000" i="1" dirty="0">
                <a:solidFill>
                  <a:srgbClr val="002060"/>
                </a:solidFill>
              </a:rPr>
              <a:t>critical thinking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chemeClr val="tx1"/>
                </a:solidFill>
              </a:rPr>
              <a:t>*</a:t>
            </a:r>
            <a:r>
              <a:rPr lang="en-US" sz="2000" i="1" dirty="0">
                <a:solidFill>
                  <a:srgbClr val="0070C0"/>
                </a:solidFill>
              </a:rPr>
              <a:t>creativity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chemeClr val="tx1"/>
                </a:solidFill>
              </a:rPr>
              <a:t>*</a:t>
            </a:r>
            <a:r>
              <a:rPr lang="en-US" sz="2000" i="1" dirty="0">
                <a:solidFill>
                  <a:srgbClr val="002060"/>
                </a:solidFill>
              </a:rPr>
              <a:t>communication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chemeClr val="tx1"/>
                </a:solidFill>
              </a:rPr>
              <a:t>*</a:t>
            </a:r>
            <a:r>
              <a:rPr lang="en-US" sz="2000" i="1" dirty="0">
                <a:solidFill>
                  <a:srgbClr val="0070C0"/>
                </a:solidFill>
              </a:rPr>
              <a:t>collaboration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6736B-EFE2-4EEC-B8CD-93BC5A301B5F}"/>
              </a:ext>
            </a:extLst>
          </p:cNvPr>
          <p:cNvSpPr txBox="1"/>
          <p:nvPr/>
        </p:nvSpPr>
        <p:spPr>
          <a:xfrm>
            <a:off x="5226757" y="4130576"/>
            <a:ext cx="4500047" cy="265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Developing active listening skills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tx1"/>
                </a:solidFill>
              </a:rPr>
              <a:t>*</a:t>
            </a:r>
            <a:r>
              <a:rPr lang="en-US" sz="2000" i="1" dirty="0">
                <a:solidFill>
                  <a:srgbClr val="0070C0"/>
                </a:solidFill>
              </a:rPr>
              <a:t>paying attention</a:t>
            </a:r>
          </a:p>
          <a:p>
            <a:pPr marL="0" indent="0">
              <a:buNone/>
            </a:pPr>
            <a:r>
              <a:rPr lang="en-US" sz="2000" i="1" dirty="0"/>
              <a:t>*</a:t>
            </a:r>
            <a:r>
              <a:rPr lang="en-US" sz="2000" i="1" dirty="0">
                <a:solidFill>
                  <a:srgbClr val="002060"/>
                </a:solidFill>
              </a:rPr>
              <a:t>reflection &amp; self-reflection </a:t>
            </a:r>
          </a:p>
          <a:p>
            <a:pPr marL="0" indent="0">
              <a:buNone/>
            </a:pPr>
            <a:r>
              <a:rPr lang="en-US" sz="2000" i="1" dirty="0"/>
              <a:t>*</a:t>
            </a:r>
            <a:r>
              <a:rPr lang="en-US" sz="2000" i="1" dirty="0">
                <a:solidFill>
                  <a:srgbClr val="0070C0"/>
                </a:solidFill>
              </a:rPr>
              <a:t>being objective </a:t>
            </a:r>
          </a:p>
          <a:p>
            <a:pPr marL="0" indent="0">
              <a:buNone/>
            </a:pPr>
            <a:r>
              <a:rPr lang="en-US" sz="2000" i="1" dirty="0"/>
              <a:t>*</a:t>
            </a:r>
            <a:r>
              <a:rPr lang="en-US" sz="2000" i="1" dirty="0">
                <a:solidFill>
                  <a:srgbClr val="002060"/>
                </a:solidFill>
              </a:rPr>
              <a:t>offering alternatives </a:t>
            </a:r>
          </a:p>
          <a:p>
            <a:pPr marL="0" indent="0">
              <a:buNone/>
            </a:pPr>
            <a:r>
              <a:rPr lang="en-US" sz="2000" i="1" dirty="0"/>
              <a:t>*</a:t>
            </a:r>
            <a:r>
              <a:rPr lang="en-US" sz="2000" i="1" dirty="0">
                <a:solidFill>
                  <a:srgbClr val="0070C0"/>
                </a:solidFill>
              </a:rPr>
              <a:t>asking question </a:t>
            </a:r>
          </a:p>
          <a:p>
            <a:pPr marL="0" indent="0">
              <a:buNone/>
            </a:pPr>
            <a:r>
              <a:rPr lang="en-US" sz="2000" i="1" dirty="0"/>
              <a:t>*</a:t>
            </a:r>
            <a:r>
              <a:rPr lang="en-US" sz="2000" i="1" dirty="0">
                <a:solidFill>
                  <a:srgbClr val="002060"/>
                </a:solidFill>
              </a:rPr>
              <a:t>recognizing the emotional side</a:t>
            </a:r>
          </a:p>
          <a:p>
            <a:pPr marL="0" indent="0">
              <a:buNone/>
            </a:pPr>
            <a:r>
              <a:rPr lang="en-US" sz="2000" i="1" dirty="0"/>
              <a:t>*</a:t>
            </a:r>
            <a:r>
              <a:rPr lang="en-US" sz="2000" i="1" u="sng" dirty="0">
                <a:solidFill>
                  <a:srgbClr val="0070C0"/>
                </a:solidFill>
              </a:rPr>
              <a:t>always</a:t>
            </a:r>
            <a:r>
              <a:rPr lang="en-US" sz="2000" i="1" dirty="0">
                <a:solidFill>
                  <a:srgbClr val="0070C0"/>
                </a:solidFill>
              </a:rPr>
              <a:t> be respectful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7AF07E-D660-4CC5-9EE4-947137B8A8FD}"/>
              </a:ext>
            </a:extLst>
          </p:cNvPr>
          <p:cNvSpPr txBox="1"/>
          <p:nvPr/>
        </p:nvSpPr>
        <p:spPr>
          <a:xfrm>
            <a:off x="8922937" y="2148572"/>
            <a:ext cx="326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DMI Literacy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tx1"/>
                </a:solidFill>
              </a:rPr>
              <a:t>*</a:t>
            </a:r>
            <a:r>
              <a:rPr lang="en-US" sz="2000" i="1" dirty="0">
                <a:solidFill>
                  <a:srgbClr val="002060"/>
                </a:solidFill>
              </a:rPr>
              <a:t>digital literacy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tx1"/>
                </a:solidFill>
              </a:rPr>
              <a:t>*</a:t>
            </a:r>
            <a:r>
              <a:rPr lang="en-US" sz="2000" i="1" dirty="0">
                <a:solidFill>
                  <a:srgbClr val="0070C0"/>
                </a:solidFill>
              </a:rPr>
              <a:t>media literacy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tx1"/>
                </a:solidFill>
              </a:rPr>
              <a:t>*</a:t>
            </a:r>
            <a:r>
              <a:rPr lang="en-US" sz="2000" i="1" dirty="0">
                <a:solidFill>
                  <a:srgbClr val="002060"/>
                </a:solidFill>
              </a:rPr>
              <a:t>information literacy</a:t>
            </a:r>
          </a:p>
        </p:txBody>
      </p:sp>
    </p:spTree>
    <p:extLst>
      <p:ext uri="{BB962C8B-B14F-4D97-AF65-F5344CB8AC3E}">
        <p14:creationId xmlns:p14="http://schemas.microsoft.com/office/powerpoint/2010/main" val="202310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B113A-A003-44DF-8000-9A4F1EAD3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54" y="130629"/>
            <a:ext cx="4246469" cy="48241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400" dirty="0">
                <a:solidFill>
                  <a:srgbClr val="0070C0"/>
                </a:solidFill>
              </a:rPr>
              <a:t>IS </a:t>
            </a:r>
            <a:r>
              <a:rPr lang="en-US" sz="3400" b="1" i="1" dirty="0">
                <a:solidFill>
                  <a:srgbClr val="0070C0"/>
                </a:solidFill>
              </a:rPr>
              <a:t>DOING A PROJECT </a:t>
            </a:r>
            <a:r>
              <a:rPr lang="en-US" sz="3400" i="1" dirty="0">
                <a:solidFill>
                  <a:srgbClr val="0070C0"/>
                </a:solidFill>
              </a:rPr>
              <a:t>THE SAME AS </a:t>
            </a:r>
            <a:r>
              <a:rPr lang="en-US" sz="3400" b="1" i="1" dirty="0">
                <a:solidFill>
                  <a:srgbClr val="0070C0"/>
                </a:solidFill>
              </a:rPr>
              <a:t>PROJECT-BASED LEARNING</a:t>
            </a:r>
            <a:br>
              <a:rPr lang="en-US" sz="3400" b="1" i="1" dirty="0">
                <a:solidFill>
                  <a:srgbClr val="0070C0"/>
                </a:solidFill>
              </a:rPr>
            </a:br>
            <a:br>
              <a:rPr lang="en-US" sz="3400" b="1" i="1" dirty="0">
                <a:solidFill>
                  <a:srgbClr val="0070C0"/>
                </a:solidFill>
              </a:rPr>
            </a:br>
            <a:r>
              <a:rPr lang="en-US" sz="3400" b="1" i="1" dirty="0">
                <a:solidFill>
                  <a:srgbClr val="0070C0"/>
                </a:solidFill>
              </a:rPr>
              <a:t>and</a:t>
            </a:r>
            <a:br>
              <a:rPr lang="en-US" sz="3400" b="1" i="1" dirty="0">
                <a:solidFill>
                  <a:srgbClr val="0070C0"/>
                </a:solidFill>
              </a:rPr>
            </a:br>
            <a:br>
              <a:rPr lang="en-US" sz="3400" b="1" i="1" dirty="0">
                <a:solidFill>
                  <a:srgbClr val="0070C0"/>
                </a:solidFill>
              </a:rPr>
            </a:br>
            <a:r>
              <a:rPr lang="en-US" sz="3400" i="1" dirty="0">
                <a:solidFill>
                  <a:srgbClr val="0070C0"/>
                </a:solidFill>
              </a:rPr>
              <a:t>WHAT IS </a:t>
            </a:r>
            <a:r>
              <a:rPr lang="en-US" sz="3400" b="1" i="1" dirty="0">
                <a:solidFill>
                  <a:srgbClr val="0070C0"/>
                </a:solidFill>
              </a:rPr>
              <a:t>THE ROLE </a:t>
            </a:r>
            <a:r>
              <a:rPr lang="en-US" sz="3400" i="1" dirty="0">
                <a:solidFill>
                  <a:srgbClr val="0070C0"/>
                </a:solidFill>
              </a:rPr>
              <a:t>OF</a:t>
            </a:r>
            <a:r>
              <a:rPr lang="en-US" sz="3400" b="1" i="1" dirty="0">
                <a:solidFill>
                  <a:srgbClr val="0070C0"/>
                </a:solidFill>
              </a:rPr>
              <a:t> ONLINE TEACHING </a:t>
            </a:r>
            <a:r>
              <a:rPr lang="en-US" sz="3400" i="1" dirty="0">
                <a:solidFill>
                  <a:srgbClr val="0070C0"/>
                </a:solidFill>
              </a:rPr>
              <a:t>IN ALL THIS?</a:t>
            </a:r>
            <a:endParaRPr lang="en-US" sz="3400" dirty="0">
              <a:solidFill>
                <a:srgbClr val="0070C0"/>
              </a:solidFill>
            </a:endParaRP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Graphic 5" descr="Maze">
            <a:extLst>
              <a:ext uri="{FF2B5EF4-FFF2-40B4-BE49-F238E27FC236}">
                <a16:creationId xmlns:a16="http://schemas.microsoft.com/office/drawing/2014/main" id="{C8DBD205-15BF-4C15-97B5-D83433280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3011" y="967417"/>
            <a:ext cx="4930468" cy="49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5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Placeholder 5" descr="A picture containing text, keyboard, electronics&#10;&#10;Description automatically generated">
            <a:extLst>
              <a:ext uri="{FF2B5EF4-FFF2-40B4-BE49-F238E27FC236}">
                <a16:creationId xmlns:a16="http://schemas.microsoft.com/office/drawing/2014/main" id="{437C3C34-D776-44AD-B122-321EDB17981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5" name="Freeform 5">
            <a:extLst>
              <a:ext uri="{FF2B5EF4-FFF2-40B4-BE49-F238E27FC236}">
                <a16:creationId xmlns:a16="http://schemas.microsoft.com/office/drawing/2014/main" id="{4536C52F-C11B-4718-8B63-3E4A43465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3632297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8D47D2-AF45-4545-A740-02E69A80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3962400"/>
            <a:ext cx="8458200" cy="95891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>
                <a:solidFill>
                  <a:srgbClr val="FEFFFF"/>
                </a:solidFill>
              </a:rPr>
              <a:t>HOW STRICT OR STRAIGHT-FORWARD IS PBL?</a:t>
            </a:r>
          </a:p>
        </p:txBody>
      </p:sp>
    </p:spTree>
    <p:extLst>
      <p:ext uri="{BB962C8B-B14F-4D97-AF65-F5344CB8AC3E}">
        <p14:creationId xmlns:p14="http://schemas.microsoft.com/office/powerpoint/2010/main" val="428602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171F3B-2C6D-4881-A0EB-0DF9478C7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3778870" cy="54426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100" b="1" i="1" dirty="0">
                <a:solidFill>
                  <a:srgbClr val="FEFFFF"/>
                </a:solidFill>
                <a:hlinkClick r:id="rId2"/>
              </a:rPr>
              <a:t>slavka.karkamishevska@gmail.com</a:t>
            </a:r>
            <a:endParaRPr lang="en-US" sz="1100" b="1" i="1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100" b="1" i="1" dirty="0">
                <a:solidFill>
                  <a:srgbClr val="FEFFFF"/>
                </a:solidFill>
              </a:rPr>
              <a:t>March 23</a:t>
            </a:r>
            <a:r>
              <a:rPr lang="en-US" sz="1100" b="1" i="1" baseline="30000" dirty="0">
                <a:solidFill>
                  <a:srgbClr val="FEFFFF"/>
                </a:solidFill>
              </a:rPr>
              <a:t>rd</a:t>
            </a:r>
            <a:r>
              <a:rPr lang="en-US" sz="1100" b="1" i="1" dirty="0">
                <a:solidFill>
                  <a:srgbClr val="FEFFFF"/>
                </a:solidFill>
              </a:rPr>
              <a:t>, 2021</a:t>
            </a:r>
          </a:p>
        </p:txBody>
      </p:sp>
      <p:pic>
        <p:nvPicPr>
          <p:cNvPr id="4" name="Picture 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03B5489-7B36-4DEA-8B59-72FDA8494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011" y="967417"/>
            <a:ext cx="4930468" cy="49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4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288</TotalTime>
  <Words>148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Wisp</vt:lpstr>
      <vt:lpstr>PROJECT-BASED LEARNING IN AN ONLINE SETTING</vt:lpstr>
      <vt:lpstr>WHO IS THIS?</vt:lpstr>
      <vt:lpstr>EDUCATION</vt:lpstr>
      <vt:lpstr>DIGITAL ERA</vt:lpstr>
      <vt:lpstr>IMPORTANT FEATURES FOR PROJECT-BASED LEARNING</vt:lpstr>
      <vt:lpstr>IS DOING A PROJECT THE SAME AS PROJECT-BASED LEARNING  and  WHAT IS THE ROLE OF ONLINE TEACHING IN ALL THIS?</vt:lpstr>
      <vt:lpstr>HOW STRICT OR STRAIGHT-FORWARD IS PBL?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PROJECT-BASED LEARNING IN AN ONLINE SETTING</dc:title>
  <dc:creator>СЛАВКА КАРКАМИШЕВСКА</dc:creator>
  <cp:lastModifiedBy>СЛАВКА КАРКАМИШЕВСКА</cp:lastModifiedBy>
  <cp:revision>17</cp:revision>
  <dcterms:created xsi:type="dcterms:W3CDTF">2021-03-22T13:22:54Z</dcterms:created>
  <dcterms:modified xsi:type="dcterms:W3CDTF">2021-03-22T18:23:27Z</dcterms:modified>
</cp:coreProperties>
</file>